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sldIdLst>
    <p:sldId id="307" r:id="rId2"/>
    <p:sldId id="257" r:id="rId3"/>
    <p:sldId id="258" r:id="rId4"/>
    <p:sldId id="259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8" r:id="rId40"/>
    <p:sldId id="300" r:id="rId41"/>
    <p:sldId id="301" r:id="rId42"/>
    <p:sldId id="302" r:id="rId43"/>
    <p:sldId id="303" r:id="rId44"/>
    <p:sldId id="304" r:id="rId45"/>
    <p:sldId id="305" r:id="rId46"/>
    <p:sldId id="306" r:id="rId47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1/6/2021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371600"/>
            <a:ext cx="8183880" cy="1905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IN" sz="4800" dirty="0" smtClean="0"/>
              <a:t>INTRA </a:t>
            </a:r>
            <a:r>
              <a:rPr lang="en-IN" sz="4800" dirty="0" smtClean="0"/>
              <a:t>UTERINE GROWTH</a:t>
            </a:r>
          </a:p>
          <a:p>
            <a:pPr algn="ctr">
              <a:buNone/>
            </a:pPr>
            <a:r>
              <a:rPr lang="en-IN" sz="4800" dirty="0" smtClean="0"/>
              <a:t>RETARDATION</a:t>
            </a:r>
            <a:endParaRPr lang="en-IN" sz="480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5181600" y="4267200"/>
            <a:ext cx="3352800" cy="99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algn="l" eaLnBrk="1" hangingPunct="1">
              <a:defRPr/>
            </a:pPr>
            <a:endParaRPr lang="en-US" sz="1200" b="1" kern="0" dirty="0" smtClean="0"/>
          </a:p>
          <a:p>
            <a:pPr algn="l" eaLnBrk="1" hangingPunct="1">
              <a:defRPr/>
            </a:pPr>
            <a:endParaRPr lang="en-US" sz="1200" b="1" kern="0" dirty="0"/>
          </a:p>
          <a:p>
            <a:pPr algn="l" eaLnBrk="1" hangingPunct="1">
              <a:defRPr/>
            </a:pPr>
            <a:endParaRPr lang="en-US" sz="1200" b="1" kern="0" dirty="0" smtClean="0"/>
          </a:p>
          <a:p>
            <a:pPr eaLnBrk="1" hangingPunct="1">
              <a:defRPr/>
            </a:pPr>
            <a:r>
              <a:rPr lang="en-US" sz="1600" b="1" kern="0" dirty="0" err="1" smtClean="0">
                <a:solidFill>
                  <a:srgbClr val="FFFF00"/>
                </a:solidFill>
              </a:rPr>
              <a:t>Dr.Sheeba</a:t>
            </a:r>
            <a:r>
              <a:rPr lang="en-US" sz="1600" b="1" kern="0" dirty="0" smtClean="0">
                <a:solidFill>
                  <a:srgbClr val="FFFF00"/>
                </a:solidFill>
              </a:rPr>
              <a:t> .S  MD (</a:t>
            </a:r>
            <a:r>
              <a:rPr lang="en-US" sz="1600" b="1" kern="0" dirty="0" err="1" smtClean="0">
                <a:solidFill>
                  <a:srgbClr val="FFFF00"/>
                </a:solidFill>
              </a:rPr>
              <a:t>Hom</a:t>
            </a:r>
            <a:r>
              <a:rPr lang="en-US" sz="1600" b="1" kern="0" dirty="0" smtClean="0">
                <a:solidFill>
                  <a:srgbClr val="FFFF00"/>
                </a:solidFill>
              </a:rPr>
              <a:t>)</a:t>
            </a:r>
          </a:p>
          <a:p>
            <a:pPr eaLnBrk="1" hangingPunct="1">
              <a:defRPr/>
            </a:pPr>
            <a:r>
              <a:rPr lang="en-US" sz="1600" b="1" kern="0" dirty="0" smtClean="0">
                <a:solidFill>
                  <a:srgbClr val="FFFF00"/>
                </a:solidFill>
              </a:rPr>
              <a:t>Assistant Professor </a:t>
            </a:r>
          </a:p>
          <a:p>
            <a:pPr eaLnBrk="1" hangingPunct="1">
              <a:defRPr/>
            </a:pPr>
            <a:r>
              <a:rPr lang="en-US" sz="1600" b="1" kern="0" dirty="0" smtClean="0">
                <a:solidFill>
                  <a:srgbClr val="FFFF00"/>
                </a:solidFill>
              </a:rPr>
              <a:t>Dept. of OBG</a:t>
            </a:r>
          </a:p>
          <a:p>
            <a:pPr eaLnBrk="1" hangingPunct="1">
              <a:defRPr/>
            </a:pPr>
            <a:r>
              <a:rPr lang="en-US" sz="1600" b="1" kern="0" dirty="0" smtClean="0">
                <a:solidFill>
                  <a:srgbClr val="FFFF00"/>
                </a:solidFill>
              </a:rPr>
              <a:t>SKHMC</a:t>
            </a:r>
            <a:endParaRPr lang="en-US" sz="1600" b="1" kern="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82340" y="259079"/>
            <a:ext cx="217678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i="0" u="heavy" spc="-135" dirty="0"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Aetiology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64490" y="1032509"/>
            <a:ext cx="7898130" cy="30239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355" dirty="0">
                <a:latin typeface="Arial"/>
                <a:cs typeface="Arial"/>
              </a:rPr>
              <a:t>IUGR </a:t>
            </a:r>
            <a:r>
              <a:rPr sz="3200" spc="-165" dirty="0">
                <a:latin typeface="Arial"/>
                <a:cs typeface="Arial"/>
              </a:rPr>
              <a:t>is </a:t>
            </a:r>
            <a:r>
              <a:rPr sz="3200" spc="-250" dirty="0">
                <a:latin typeface="Arial"/>
                <a:cs typeface="Arial"/>
              </a:rPr>
              <a:t>a </a:t>
            </a:r>
            <a:r>
              <a:rPr sz="3200" spc="-80" dirty="0">
                <a:latin typeface="Arial"/>
                <a:cs typeface="Arial"/>
              </a:rPr>
              <a:t>manifestation </a:t>
            </a:r>
            <a:r>
              <a:rPr sz="3200" dirty="0">
                <a:latin typeface="Arial"/>
                <a:cs typeface="Arial"/>
              </a:rPr>
              <a:t>of </a:t>
            </a:r>
            <a:r>
              <a:rPr sz="3200" spc="-45" dirty="0">
                <a:latin typeface="Arial"/>
                <a:cs typeface="Arial"/>
              </a:rPr>
              <a:t>fetal, </a:t>
            </a:r>
            <a:r>
              <a:rPr sz="3200" spc="-85" dirty="0">
                <a:latin typeface="Arial"/>
                <a:cs typeface="Arial"/>
              </a:rPr>
              <a:t>maternal</a:t>
            </a:r>
            <a:r>
              <a:rPr sz="3200" spc="-315" dirty="0">
                <a:latin typeface="Arial"/>
                <a:cs typeface="Arial"/>
              </a:rPr>
              <a:t> </a:t>
            </a:r>
            <a:r>
              <a:rPr sz="3200" spc="-155" dirty="0">
                <a:latin typeface="Arial"/>
                <a:cs typeface="Arial"/>
              </a:rPr>
              <a:t>and  </a:t>
            </a:r>
            <a:r>
              <a:rPr sz="3200" spc="-105" dirty="0">
                <a:latin typeface="Arial"/>
                <a:cs typeface="Arial"/>
              </a:rPr>
              <a:t>placental </a:t>
            </a:r>
            <a:r>
              <a:rPr sz="3200" spc="-120" dirty="0">
                <a:latin typeface="Arial"/>
                <a:cs typeface="Arial"/>
              </a:rPr>
              <a:t>disorders </a:t>
            </a:r>
            <a:r>
              <a:rPr sz="3200" dirty="0">
                <a:latin typeface="Arial"/>
                <a:cs typeface="Arial"/>
              </a:rPr>
              <a:t>that </a:t>
            </a:r>
            <a:r>
              <a:rPr sz="3200" spc="-60" dirty="0">
                <a:latin typeface="Arial"/>
                <a:cs typeface="Arial"/>
              </a:rPr>
              <a:t>affect </a:t>
            </a:r>
            <a:r>
              <a:rPr sz="3200" spc="-35" dirty="0">
                <a:latin typeface="Arial"/>
                <a:cs typeface="Arial"/>
              </a:rPr>
              <a:t>fetal</a:t>
            </a:r>
            <a:r>
              <a:rPr sz="3200" spc="-615" dirty="0">
                <a:latin typeface="Arial"/>
                <a:cs typeface="Arial"/>
              </a:rPr>
              <a:t> </a:t>
            </a:r>
            <a:r>
              <a:rPr sz="3200" spc="-55" dirty="0">
                <a:latin typeface="Arial"/>
                <a:cs typeface="Arial"/>
              </a:rPr>
              <a:t>growth.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200">
              <a:latin typeface="Times New Roman"/>
              <a:cs typeface="Times New Roman"/>
            </a:endParaRPr>
          </a:p>
          <a:p>
            <a:pPr marL="542925" lvl="1" indent="-530225">
              <a:lnSpc>
                <a:spcPct val="100000"/>
              </a:lnSpc>
              <a:buSzPct val="96875"/>
              <a:tabLst>
                <a:tab pos="543560" algn="l"/>
              </a:tabLst>
            </a:pPr>
            <a:r>
              <a:rPr lang="en-IN" sz="3200" u="heavy" spc="-6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F</a:t>
            </a:r>
            <a:r>
              <a:rPr sz="3200" u="heavy" spc="-65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etal</a:t>
            </a:r>
            <a:r>
              <a:rPr sz="3200" u="heavy" spc="-175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</a:t>
            </a:r>
            <a:r>
              <a:rPr sz="3200" u="heavy" spc="-31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Causes</a:t>
            </a:r>
            <a:endParaRPr sz="3200">
              <a:latin typeface="Arial"/>
              <a:cs typeface="Arial"/>
            </a:endParaRPr>
          </a:p>
          <a:p>
            <a:pPr marL="927100" lvl="2" indent="-514350">
              <a:lnSpc>
                <a:spcPct val="100000"/>
              </a:lnSpc>
              <a:spcBef>
                <a:spcPts val="690"/>
              </a:spcBef>
              <a:buAutoNum type="arabicPeriod"/>
              <a:tabLst>
                <a:tab pos="926465" algn="l"/>
                <a:tab pos="927100" algn="l"/>
              </a:tabLst>
            </a:pPr>
            <a:r>
              <a:rPr sz="2800" u="heavy" spc="-145" dirty="0">
                <a:solidFill>
                  <a:srgbClr val="16365D"/>
                </a:solidFill>
                <a:uFill>
                  <a:solidFill>
                    <a:srgbClr val="16365D"/>
                  </a:solidFill>
                </a:uFill>
                <a:latin typeface="Arial"/>
                <a:cs typeface="Arial"/>
              </a:rPr>
              <a:t>Chromosomal</a:t>
            </a:r>
            <a:r>
              <a:rPr sz="2800" u="heavy" spc="-155" dirty="0">
                <a:solidFill>
                  <a:srgbClr val="16365D"/>
                </a:solidFill>
                <a:uFill>
                  <a:solidFill>
                    <a:srgbClr val="16365D"/>
                  </a:solidFill>
                </a:uFill>
                <a:latin typeface="Arial"/>
                <a:cs typeface="Arial"/>
              </a:rPr>
              <a:t> </a:t>
            </a:r>
            <a:r>
              <a:rPr sz="2800" u="heavy" spc="-130" dirty="0">
                <a:solidFill>
                  <a:srgbClr val="16365D"/>
                </a:solidFill>
                <a:uFill>
                  <a:solidFill>
                    <a:srgbClr val="16365D"/>
                  </a:solidFill>
                </a:uFill>
                <a:latin typeface="Arial"/>
                <a:cs typeface="Arial"/>
              </a:rPr>
              <a:t>Disorders-</a:t>
            </a:r>
            <a:endParaRPr sz="2800">
              <a:latin typeface="Arial"/>
              <a:cs typeface="Arial"/>
            </a:endParaRPr>
          </a:p>
          <a:p>
            <a:pPr marL="1330960">
              <a:lnSpc>
                <a:spcPct val="100000"/>
              </a:lnSpc>
              <a:spcBef>
                <a:spcPts val="700"/>
              </a:spcBef>
            </a:pPr>
            <a:r>
              <a:rPr sz="2800" spc="-120" dirty="0">
                <a:latin typeface="Arial"/>
                <a:cs typeface="Arial"/>
              </a:rPr>
              <a:t>usually </a:t>
            </a:r>
            <a:r>
              <a:rPr sz="2800" spc="-65" dirty="0">
                <a:latin typeface="Arial"/>
                <a:cs typeface="Arial"/>
              </a:rPr>
              <a:t>result </a:t>
            </a:r>
            <a:r>
              <a:rPr sz="2800" spc="-40" dirty="0">
                <a:latin typeface="Arial"/>
                <a:cs typeface="Arial"/>
              </a:rPr>
              <a:t>in </a:t>
            </a:r>
            <a:r>
              <a:rPr sz="2800" spc="-95" dirty="0">
                <a:latin typeface="Arial"/>
                <a:cs typeface="Arial"/>
              </a:rPr>
              <a:t>early </a:t>
            </a:r>
            <a:r>
              <a:rPr sz="2800" spc="-105" dirty="0">
                <a:latin typeface="Arial"/>
                <a:cs typeface="Arial"/>
              </a:rPr>
              <a:t>onset</a:t>
            </a:r>
            <a:r>
              <a:rPr sz="2800" spc="-445" dirty="0">
                <a:latin typeface="Arial"/>
                <a:cs typeface="Arial"/>
              </a:rPr>
              <a:t> </a:t>
            </a:r>
            <a:r>
              <a:rPr sz="2800" spc="-260" dirty="0">
                <a:latin typeface="Arial"/>
                <a:cs typeface="Arial"/>
              </a:rPr>
              <a:t>IUGR.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36139" y="3995420"/>
            <a:ext cx="6125845" cy="1572260"/>
          </a:xfrm>
          <a:prstGeom prst="rect">
            <a:avLst/>
          </a:prstGeom>
        </p:spPr>
        <p:txBody>
          <a:bodyPr vert="horz" wrap="square" lIns="0" tIns="850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300" spc="-114" dirty="0">
                <a:latin typeface="Arial"/>
                <a:cs typeface="Arial"/>
              </a:rPr>
              <a:t>Trisomies </a:t>
            </a:r>
            <a:r>
              <a:rPr sz="2300" spc="-105" dirty="0">
                <a:latin typeface="Arial"/>
                <a:cs typeface="Arial"/>
              </a:rPr>
              <a:t>13, 18, </a:t>
            </a:r>
            <a:r>
              <a:rPr sz="2300" spc="-114" dirty="0">
                <a:latin typeface="Arial"/>
                <a:cs typeface="Arial"/>
              </a:rPr>
              <a:t>21 </a:t>
            </a:r>
            <a:r>
              <a:rPr sz="2300" spc="-35" dirty="0">
                <a:latin typeface="Arial"/>
                <a:cs typeface="Arial"/>
              </a:rPr>
              <a:t>contribute </a:t>
            </a:r>
            <a:r>
              <a:rPr sz="2300" spc="30" dirty="0">
                <a:latin typeface="Arial"/>
                <a:cs typeface="Arial"/>
              </a:rPr>
              <a:t>to </a:t>
            </a:r>
            <a:r>
              <a:rPr sz="2300" spc="-260" dirty="0">
                <a:latin typeface="Arial"/>
                <a:cs typeface="Arial"/>
              </a:rPr>
              <a:t>5% </a:t>
            </a:r>
            <a:r>
              <a:rPr sz="2300" spc="-5" dirty="0">
                <a:latin typeface="Arial"/>
                <a:cs typeface="Arial"/>
              </a:rPr>
              <a:t>of </a:t>
            </a:r>
            <a:r>
              <a:rPr sz="2300" spc="-254" dirty="0">
                <a:latin typeface="Arial"/>
                <a:cs typeface="Arial"/>
              </a:rPr>
              <a:t>IUGR</a:t>
            </a:r>
            <a:r>
              <a:rPr sz="2300" spc="-415" dirty="0">
                <a:latin typeface="Arial"/>
                <a:cs typeface="Arial"/>
              </a:rPr>
              <a:t> </a:t>
            </a:r>
            <a:r>
              <a:rPr sz="2300" spc="-200" dirty="0">
                <a:latin typeface="Arial"/>
                <a:cs typeface="Arial"/>
              </a:rPr>
              <a:t>cases</a:t>
            </a:r>
            <a:endParaRPr sz="2300">
              <a:latin typeface="Arial"/>
              <a:cs typeface="Arial"/>
            </a:endParaRPr>
          </a:p>
          <a:p>
            <a:pPr marL="12700" marR="326390" algn="just">
              <a:lnSpc>
                <a:spcPct val="100000"/>
              </a:lnSpc>
              <a:spcBef>
                <a:spcPts val="570"/>
              </a:spcBef>
            </a:pPr>
            <a:r>
              <a:rPr sz="2300" spc="-260" dirty="0">
                <a:latin typeface="Arial"/>
                <a:cs typeface="Arial"/>
              </a:rPr>
              <a:t>Sex </a:t>
            </a:r>
            <a:r>
              <a:rPr sz="2300" spc="-100" dirty="0">
                <a:latin typeface="Arial"/>
                <a:cs typeface="Arial"/>
              </a:rPr>
              <a:t>chromosome </a:t>
            </a:r>
            <a:r>
              <a:rPr sz="2300" spc="-85" dirty="0">
                <a:latin typeface="Arial"/>
                <a:cs typeface="Arial"/>
              </a:rPr>
              <a:t>disorders </a:t>
            </a:r>
            <a:r>
              <a:rPr sz="2300" spc="-95" dirty="0">
                <a:latin typeface="Arial"/>
                <a:cs typeface="Arial"/>
              </a:rPr>
              <a:t>are </a:t>
            </a:r>
            <a:r>
              <a:rPr sz="2300" spc="-40" dirty="0">
                <a:latin typeface="Arial"/>
                <a:cs typeface="Arial"/>
              </a:rPr>
              <a:t>frequently </a:t>
            </a:r>
            <a:r>
              <a:rPr sz="2300" spc="-45" dirty="0">
                <a:latin typeface="Arial"/>
                <a:cs typeface="Arial"/>
              </a:rPr>
              <a:t>lethal,  </a:t>
            </a:r>
            <a:r>
              <a:rPr sz="2300" spc="-95" dirty="0">
                <a:latin typeface="Arial"/>
                <a:cs typeface="Arial"/>
              </a:rPr>
              <a:t>fetuses </a:t>
            </a:r>
            <a:r>
              <a:rPr sz="2300" spc="-5" dirty="0">
                <a:latin typeface="Arial"/>
                <a:cs typeface="Arial"/>
              </a:rPr>
              <a:t>that </a:t>
            </a:r>
            <a:r>
              <a:rPr sz="2300" spc="-95" dirty="0">
                <a:latin typeface="Arial"/>
                <a:cs typeface="Arial"/>
              </a:rPr>
              <a:t>survive </a:t>
            </a:r>
            <a:r>
              <a:rPr sz="2300" spc="-125" dirty="0">
                <a:latin typeface="Arial"/>
                <a:cs typeface="Arial"/>
              </a:rPr>
              <a:t>may have </a:t>
            </a:r>
            <a:r>
              <a:rPr sz="2300" spc="-35" dirty="0">
                <a:latin typeface="Arial"/>
                <a:cs typeface="Arial"/>
              </a:rPr>
              <a:t>growth restriction  </a:t>
            </a:r>
            <a:r>
              <a:rPr sz="2300" spc="-85" dirty="0">
                <a:latin typeface="Arial"/>
                <a:cs typeface="Arial"/>
              </a:rPr>
              <a:t>(Turner</a:t>
            </a:r>
            <a:r>
              <a:rPr sz="2300" spc="-140" dirty="0">
                <a:latin typeface="Arial"/>
                <a:cs typeface="Arial"/>
              </a:rPr>
              <a:t> </a:t>
            </a:r>
            <a:r>
              <a:rPr sz="2300" spc="-120" dirty="0">
                <a:latin typeface="Arial"/>
                <a:cs typeface="Arial"/>
              </a:rPr>
              <a:t>Syndrome)</a:t>
            </a:r>
            <a:endParaRPr sz="2300">
              <a:latin typeface="Arial"/>
              <a:cs typeface="Arial"/>
            </a:endParaRPr>
          </a:p>
        </p:txBody>
      </p:sp>
    </p:spTree>
  </p:cSld>
  <p:clrMapOvr>
    <a:masterClrMapping/>
  </p:clrMapOvr>
  <p:transition>
    <p:zoom dir="in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92400" y="350520"/>
            <a:ext cx="375475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35609" y="1176020"/>
            <a:ext cx="413512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26415" algn="l"/>
              </a:tabLst>
            </a:pPr>
            <a:r>
              <a:rPr sz="3200" spc="-125" dirty="0">
                <a:solidFill>
                  <a:srgbClr val="16365D"/>
                </a:solidFill>
                <a:latin typeface="Arial"/>
                <a:cs typeface="Arial"/>
              </a:rPr>
              <a:t>2.	</a:t>
            </a:r>
            <a:r>
              <a:rPr sz="3200" u="heavy" spc="-145" dirty="0">
                <a:solidFill>
                  <a:srgbClr val="16365D"/>
                </a:solidFill>
                <a:uFill>
                  <a:solidFill>
                    <a:srgbClr val="16365D"/>
                  </a:solidFill>
                </a:uFill>
                <a:latin typeface="Arial"/>
                <a:cs typeface="Arial"/>
              </a:rPr>
              <a:t>Congenital</a:t>
            </a:r>
            <a:r>
              <a:rPr sz="3200" u="heavy" spc="-190" dirty="0">
                <a:solidFill>
                  <a:srgbClr val="16365D"/>
                </a:solidFill>
                <a:uFill>
                  <a:solidFill>
                    <a:srgbClr val="16365D"/>
                  </a:solidFill>
                </a:uFill>
                <a:latin typeface="Arial"/>
                <a:cs typeface="Arial"/>
              </a:rPr>
              <a:t> </a:t>
            </a:r>
            <a:r>
              <a:rPr sz="3200" u="heavy" spc="-90" dirty="0">
                <a:solidFill>
                  <a:srgbClr val="16365D"/>
                </a:solidFill>
                <a:uFill>
                  <a:solidFill>
                    <a:srgbClr val="16365D"/>
                  </a:solidFill>
                </a:uFill>
                <a:latin typeface="Arial"/>
                <a:cs typeface="Arial"/>
              </a:rPr>
              <a:t>Infections: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5660" y="2673350"/>
            <a:ext cx="15049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5660" y="3615690"/>
            <a:ext cx="15049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solidFill>
                  <a:srgbClr val="FF0000"/>
                </a:solidFill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35660" y="1751329"/>
            <a:ext cx="7458075" cy="23355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7050" marR="288290" indent="-514350">
              <a:lnSpc>
                <a:spcPct val="100000"/>
              </a:lnSpc>
              <a:spcBef>
                <a:spcPts val="100"/>
              </a:spcBef>
              <a:buChar char="•"/>
              <a:tabLst>
                <a:tab pos="526415" algn="l"/>
                <a:tab pos="527050" algn="l"/>
              </a:tabLst>
            </a:pPr>
            <a:r>
              <a:rPr sz="2800" spc="-204" dirty="0">
                <a:latin typeface="Arial"/>
                <a:cs typeface="Arial"/>
              </a:rPr>
              <a:t>The </a:t>
            </a:r>
            <a:r>
              <a:rPr sz="2800" spc="-45" dirty="0">
                <a:latin typeface="Arial"/>
                <a:cs typeface="Arial"/>
              </a:rPr>
              <a:t>growth </a:t>
            </a:r>
            <a:r>
              <a:rPr sz="2800" spc="-40" dirty="0">
                <a:latin typeface="Arial"/>
                <a:cs typeface="Arial"/>
              </a:rPr>
              <a:t>potential </a:t>
            </a:r>
            <a:r>
              <a:rPr sz="2800" spc="-5" dirty="0">
                <a:latin typeface="Arial"/>
                <a:cs typeface="Arial"/>
              </a:rPr>
              <a:t>of </a:t>
            </a:r>
            <a:r>
              <a:rPr sz="2800" spc="-70" dirty="0">
                <a:latin typeface="Arial"/>
                <a:cs typeface="Arial"/>
              </a:rPr>
              <a:t>fetus </a:t>
            </a:r>
            <a:r>
              <a:rPr sz="2800" spc="-155" dirty="0">
                <a:latin typeface="Arial"/>
                <a:cs typeface="Arial"/>
              </a:rPr>
              <a:t>may </a:t>
            </a:r>
            <a:r>
              <a:rPr sz="2800" spc="-135" dirty="0">
                <a:latin typeface="Arial"/>
                <a:cs typeface="Arial"/>
              </a:rPr>
              <a:t>be</a:t>
            </a:r>
            <a:r>
              <a:rPr sz="2800" spc="-495" dirty="0">
                <a:latin typeface="Arial"/>
                <a:cs typeface="Arial"/>
              </a:rPr>
              <a:t> </a:t>
            </a:r>
            <a:r>
              <a:rPr sz="2800" spc="-135" dirty="0">
                <a:latin typeface="Arial"/>
                <a:cs typeface="Arial"/>
              </a:rPr>
              <a:t>severely  </a:t>
            </a:r>
            <a:r>
              <a:rPr sz="2800" spc="-80" dirty="0">
                <a:latin typeface="Arial"/>
                <a:cs typeface="Arial"/>
              </a:rPr>
              <a:t>impaired </a:t>
            </a:r>
            <a:r>
              <a:rPr sz="2800" spc="-120" dirty="0">
                <a:latin typeface="Arial"/>
                <a:cs typeface="Arial"/>
              </a:rPr>
              <a:t>by </a:t>
            </a:r>
            <a:r>
              <a:rPr sz="2800" spc="-40" dirty="0">
                <a:latin typeface="Arial"/>
                <a:cs typeface="Arial"/>
              </a:rPr>
              <a:t>intrauterine</a:t>
            </a:r>
            <a:r>
              <a:rPr sz="2800" spc="-250" dirty="0">
                <a:latin typeface="Arial"/>
                <a:cs typeface="Arial"/>
              </a:rPr>
              <a:t> </a:t>
            </a:r>
            <a:r>
              <a:rPr sz="2800" spc="-75" dirty="0">
                <a:latin typeface="Arial"/>
                <a:cs typeface="Arial"/>
              </a:rPr>
              <a:t>infections.</a:t>
            </a:r>
            <a:endParaRPr sz="2800">
              <a:latin typeface="Arial"/>
              <a:cs typeface="Arial"/>
            </a:endParaRPr>
          </a:p>
          <a:p>
            <a:pPr marL="527050" marR="5080">
              <a:lnSpc>
                <a:spcPct val="100000"/>
              </a:lnSpc>
              <a:spcBef>
                <a:spcPts val="700"/>
              </a:spcBef>
            </a:pPr>
            <a:r>
              <a:rPr sz="2800" spc="-204" dirty="0">
                <a:latin typeface="Arial"/>
                <a:cs typeface="Arial"/>
              </a:rPr>
              <a:t>The </a:t>
            </a:r>
            <a:r>
              <a:rPr sz="2800" spc="-45" dirty="0">
                <a:latin typeface="Arial"/>
                <a:cs typeface="Arial"/>
              </a:rPr>
              <a:t>timing </a:t>
            </a:r>
            <a:r>
              <a:rPr sz="2800" spc="-5" dirty="0">
                <a:latin typeface="Arial"/>
                <a:cs typeface="Arial"/>
              </a:rPr>
              <a:t>of </a:t>
            </a:r>
            <a:r>
              <a:rPr sz="2800" spc="-45" dirty="0">
                <a:latin typeface="Arial"/>
                <a:cs typeface="Arial"/>
              </a:rPr>
              <a:t>infection </a:t>
            </a:r>
            <a:r>
              <a:rPr sz="2800" spc="-150" dirty="0">
                <a:latin typeface="Arial"/>
                <a:cs typeface="Arial"/>
              </a:rPr>
              <a:t>is </a:t>
            </a:r>
            <a:r>
              <a:rPr sz="2800" spc="-100" dirty="0">
                <a:latin typeface="Arial"/>
                <a:cs typeface="Arial"/>
              </a:rPr>
              <a:t>crucial </a:t>
            </a:r>
            <a:r>
              <a:rPr sz="2800" spc="-260" dirty="0">
                <a:latin typeface="Arial"/>
                <a:cs typeface="Arial"/>
              </a:rPr>
              <a:t>as </a:t>
            </a:r>
            <a:r>
              <a:rPr sz="2800" spc="-40" dirty="0">
                <a:latin typeface="Arial"/>
                <a:cs typeface="Arial"/>
              </a:rPr>
              <a:t>the</a:t>
            </a:r>
            <a:r>
              <a:rPr sz="2800" spc="-425" dirty="0">
                <a:latin typeface="Arial"/>
                <a:cs typeface="Arial"/>
              </a:rPr>
              <a:t> </a:t>
            </a:r>
            <a:r>
              <a:rPr sz="2800" spc="-60" dirty="0">
                <a:latin typeface="Arial"/>
                <a:cs typeface="Arial"/>
              </a:rPr>
              <a:t>resultant  </a:t>
            </a:r>
            <a:r>
              <a:rPr sz="2800" spc="-80" dirty="0">
                <a:latin typeface="Arial"/>
                <a:cs typeface="Arial"/>
              </a:rPr>
              <a:t>effects </a:t>
            </a:r>
            <a:r>
              <a:rPr sz="2800" spc="-150" dirty="0">
                <a:latin typeface="Arial"/>
                <a:cs typeface="Arial"/>
              </a:rPr>
              <a:t>depends </a:t>
            </a:r>
            <a:r>
              <a:rPr sz="2800" spc="-90" dirty="0">
                <a:latin typeface="Arial"/>
                <a:cs typeface="Arial"/>
              </a:rPr>
              <a:t>on </a:t>
            </a:r>
            <a:r>
              <a:rPr sz="2800" spc="-40" dirty="0">
                <a:latin typeface="Arial"/>
                <a:cs typeface="Arial"/>
              </a:rPr>
              <a:t>the </a:t>
            </a:r>
            <a:r>
              <a:rPr sz="2800" spc="-180" dirty="0">
                <a:latin typeface="Arial"/>
                <a:cs typeface="Arial"/>
              </a:rPr>
              <a:t>phase </a:t>
            </a:r>
            <a:r>
              <a:rPr sz="2800" spc="-10" dirty="0">
                <a:latin typeface="Arial"/>
                <a:cs typeface="Arial"/>
              </a:rPr>
              <a:t>of</a:t>
            </a:r>
            <a:r>
              <a:rPr sz="2800" spc="-335" dirty="0">
                <a:latin typeface="Arial"/>
                <a:cs typeface="Arial"/>
              </a:rPr>
              <a:t> </a:t>
            </a:r>
            <a:r>
              <a:rPr sz="2800" spc="-150" dirty="0">
                <a:latin typeface="Arial"/>
                <a:cs typeface="Arial"/>
              </a:rPr>
              <a:t>organogenesis.</a:t>
            </a:r>
            <a:endParaRPr sz="2800">
              <a:latin typeface="Arial"/>
              <a:cs typeface="Arial"/>
            </a:endParaRPr>
          </a:p>
          <a:p>
            <a:pPr marL="527050">
              <a:lnSpc>
                <a:spcPct val="100000"/>
              </a:lnSpc>
              <a:spcBef>
                <a:spcPts val="690"/>
              </a:spcBef>
            </a:pPr>
            <a:r>
              <a:rPr sz="2800" spc="-155" dirty="0">
                <a:solidFill>
                  <a:srgbClr val="FF0000"/>
                </a:solidFill>
                <a:latin typeface="Arial"/>
                <a:cs typeface="Arial"/>
              </a:rPr>
              <a:t>Viruses- </a:t>
            </a:r>
            <a:r>
              <a:rPr sz="2800" spc="-75" dirty="0">
                <a:latin typeface="Arial"/>
                <a:cs typeface="Arial"/>
              </a:rPr>
              <a:t>rubella, </a:t>
            </a:r>
            <a:r>
              <a:rPr sz="2800" spc="-215" dirty="0">
                <a:latin typeface="Arial"/>
                <a:cs typeface="Arial"/>
              </a:rPr>
              <a:t>CMV, </a:t>
            </a:r>
            <a:r>
              <a:rPr sz="2800" spc="-100" dirty="0">
                <a:latin typeface="Arial"/>
                <a:cs typeface="Arial"/>
              </a:rPr>
              <a:t>varicella </a:t>
            </a:r>
            <a:r>
              <a:rPr sz="2800" spc="-130" dirty="0">
                <a:latin typeface="Arial"/>
                <a:cs typeface="Arial"/>
              </a:rPr>
              <a:t>and</a:t>
            </a:r>
            <a:r>
              <a:rPr sz="2800" spc="-215" dirty="0">
                <a:latin typeface="Arial"/>
                <a:cs typeface="Arial"/>
              </a:rPr>
              <a:t> </a:t>
            </a:r>
            <a:r>
              <a:rPr sz="2800" spc="-220" dirty="0">
                <a:latin typeface="Arial"/>
                <a:cs typeface="Arial"/>
              </a:rPr>
              <a:t>HIV</a:t>
            </a:r>
            <a:endParaRPr sz="2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50060" y="4133850"/>
            <a:ext cx="7059930" cy="1499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300" spc="-60" dirty="0">
                <a:latin typeface="Arial"/>
                <a:cs typeface="Arial"/>
              </a:rPr>
              <a:t>rubella </a:t>
            </a:r>
            <a:r>
              <a:rPr sz="2300" spc="-125" dirty="0">
                <a:latin typeface="Arial"/>
                <a:cs typeface="Arial"/>
              </a:rPr>
              <a:t>is </a:t>
            </a:r>
            <a:r>
              <a:rPr sz="2300" spc="-30" dirty="0">
                <a:latin typeface="Arial"/>
                <a:cs typeface="Arial"/>
              </a:rPr>
              <a:t>the </a:t>
            </a:r>
            <a:r>
              <a:rPr sz="2300" spc="-70" dirty="0">
                <a:latin typeface="Arial"/>
                <a:cs typeface="Arial"/>
              </a:rPr>
              <a:t>most </a:t>
            </a:r>
            <a:r>
              <a:rPr sz="2300" spc="-65" dirty="0">
                <a:latin typeface="Arial"/>
                <a:cs typeface="Arial"/>
              </a:rPr>
              <a:t>embryotoxic </a:t>
            </a:r>
            <a:r>
              <a:rPr sz="2300" spc="-75" dirty="0">
                <a:latin typeface="Arial"/>
                <a:cs typeface="Arial"/>
              </a:rPr>
              <a:t>virus, </a:t>
            </a:r>
            <a:r>
              <a:rPr sz="2300" spc="70" dirty="0">
                <a:latin typeface="Arial"/>
                <a:cs typeface="Arial"/>
              </a:rPr>
              <a:t>it </a:t>
            </a:r>
            <a:r>
              <a:rPr sz="2300" spc="-170" dirty="0">
                <a:latin typeface="Arial"/>
                <a:cs typeface="Arial"/>
              </a:rPr>
              <a:t>cause </a:t>
            </a:r>
            <a:r>
              <a:rPr sz="2300" spc="-75" dirty="0">
                <a:latin typeface="Arial"/>
                <a:cs typeface="Arial"/>
              </a:rPr>
              <a:t>capillary  </a:t>
            </a:r>
            <a:r>
              <a:rPr sz="2300" spc="-55" dirty="0">
                <a:latin typeface="Arial"/>
                <a:cs typeface="Arial"/>
              </a:rPr>
              <a:t>endothelial </a:t>
            </a:r>
            <a:r>
              <a:rPr sz="2300" spc="-145" dirty="0">
                <a:latin typeface="Arial"/>
                <a:cs typeface="Arial"/>
              </a:rPr>
              <a:t>damage </a:t>
            </a:r>
            <a:r>
              <a:rPr sz="2300" spc="-65" dirty="0">
                <a:latin typeface="Arial"/>
                <a:cs typeface="Arial"/>
              </a:rPr>
              <a:t>during </a:t>
            </a:r>
            <a:r>
              <a:rPr sz="2300" spc="-125" dirty="0">
                <a:latin typeface="Arial"/>
                <a:cs typeface="Arial"/>
              </a:rPr>
              <a:t>organogenesis </a:t>
            </a:r>
            <a:r>
              <a:rPr sz="2300" spc="-110" dirty="0">
                <a:latin typeface="Arial"/>
                <a:cs typeface="Arial"/>
              </a:rPr>
              <a:t>and </a:t>
            </a:r>
            <a:r>
              <a:rPr sz="2300" spc="-80" dirty="0">
                <a:latin typeface="Arial"/>
                <a:cs typeface="Arial"/>
              </a:rPr>
              <a:t>impairs </a:t>
            </a:r>
            <a:r>
              <a:rPr sz="2300" spc="-25" dirty="0">
                <a:latin typeface="Arial"/>
                <a:cs typeface="Arial"/>
              </a:rPr>
              <a:t>fetal  </a:t>
            </a:r>
            <a:r>
              <a:rPr sz="2300" spc="-40" dirty="0">
                <a:latin typeface="Arial"/>
                <a:cs typeface="Arial"/>
              </a:rPr>
              <a:t>growth.</a:t>
            </a:r>
            <a:endParaRPr sz="2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70"/>
              </a:spcBef>
            </a:pPr>
            <a:r>
              <a:rPr sz="2300" spc="-210" dirty="0">
                <a:latin typeface="Arial"/>
                <a:cs typeface="Arial"/>
              </a:rPr>
              <a:t>CMV </a:t>
            </a:r>
            <a:r>
              <a:rPr sz="2300" spc="-180" dirty="0">
                <a:latin typeface="Arial"/>
                <a:cs typeface="Arial"/>
              </a:rPr>
              <a:t>causes </a:t>
            </a:r>
            <a:r>
              <a:rPr sz="2300" spc="-95" dirty="0">
                <a:latin typeface="Arial"/>
                <a:cs typeface="Arial"/>
              </a:rPr>
              <a:t>cytolysis </a:t>
            </a:r>
            <a:r>
              <a:rPr sz="2300" spc="-110" dirty="0">
                <a:latin typeface="Arial"/>
                <a:cs typeface="Arial"/>
              </a:rPr>
              <a:t>and </a:t>
            </a:r>
            <a:r>
              <a:rPr sz="2300" spc="-95" dirty="0">
                <a:latin typeface="Arial"/>
                <a:cs typeface="Arial"/>
              </a:rPr>
              <a:t>localized </a:t>
            </a:r>
            <a:r>
              <a:rPr sz="2300" spc="-114" dirty="0">
                <a:latin typeface="Arial"/>
                <a:cs typeface="Arial"/>
              </a:rPr>
              <a:t>necrosis </a:t>
            </a:r>
            <a:r>
              <a:rPr sz="2300" spc="-30" dirty="0">
                <a:latin typeface="Arial"/>
                <a:cs typeface="Arial"/>
              </a:rPr>
              <a:t>in</a:t>
            </a:r>
            <a:r>
              <a:rPr sz="2300" spc="-105" dirty="0">
                <a:latin typeface="Arial"/>
                <a:cs typeface="Arial"/>
              </a:rPr>
              <a:t> </a:t>
            </a:r>
            <a:r>
              <a:rPr sz="2300" spc="-55" dirty="0">
                <a:latin typeface="Arial"/>
                <a:cs typeface="Arial"/>
              </a:rPr>
              <a:t>fetus.</a:t>
            </a:r>
            <a:endParaRPr sz="23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35660" y="5676900"/>
            <a:ext cx="15049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solidFill>
                  <a:srgbClr val="FF0000"/>
                </a:solidFill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50010" y="5697220"/>
            <a:ext cx="7273290" cy="878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800" spc="-125" dirty="0">
                <a:solidFill>
                  <a:srgbClr val="FF0000"/>
                </a:solidFill>
                <a:latin typeface="Arial"/>
                <a:cs typeface="Arial"/>
              </a:rPr>
              <a:t>Protozoa- </a:t>
            </a:r>
            <a:r>
              <a:rPr sz="2800" spc="-70" dirty="0">
                <a:latin typeface="Arial"/>
                <a:cs typeface="Arial"/>
              </a:rPr>
              <a:t>like </a:t>
            </a:r>
            <a:r>
              <a:rPr sz="2800" spc="-100" dirty="0">
                <a:latin typeface="Arial"/>
                <a:cs typeface="Arial"/>
              </a:rPr>
              <a:t>malaria, </a:t>
            </a:r>
            <a:r>
              <a:rPr sz="2800" spc="-114" dirty="0">
                <a:latin typeface="Arial"/>
                <a:cs typeface="Arial"/>
              </a:rPr>
              <a:t>toxoplasma, </a:t>
            </a:r>
            <a:r>
              <a:rPr sz="2800" spc="-110" dirty="0">
                <a:latin typeface="Arial"/>
                <a:cs typeface="Arial"/>
              </a:rPr>
              <a:t>trypanosoma  </a:t>
            </a:r>
            <a:r>
              <a:rPr sz="2800" spc="-155" dirty="0">
                <a:latin typeface="Arial"/>
                <a:cs typeface="Arial"/>
              </a:rPr>
              <a:t>have </a:t>
            </a:r>
            <a:r>
              <a:rPr sz="2800" spc="-150" dirty="0">
                <a:latin typeface="Arial"/>
                <a:cs typeface="Arial"/>
              </a:rPr>
              <a:t>also </a:t>
            </a:r>
            <a:r>
              <a:rPr sz="2800" spc="-130" dirty="0">
                <a:latin typeface="Arial"/>
                <a:cs typeface="Arial"/>
              </a:rPr>
              <a:t>been </a:t>
            </a:r>
            <a:r>
              <a:rPr sz="2800" spc="-145" dirty="0">
                <a:latin typeface="Arial"/>
                <a:cs typeface="Arial"/>
              </a:rPr>
              <a:t>associated </a:t>
            </a:r>
            <a:r>
              <a:rPr sz="2800" spc="15" dirty="0">
                <a:latin typeface="Arial"/>
                <a:cs typeface="Arial"/>
              </a:rPr>
              <a:t>with </a:t>
            </a:r>
            <a:r>
              <a:rPr sz="2800" spc="-45" dirty="0">
                <a:latin typeface="Arial"/>
                <a:cs typeface="Arial"/>
              </a:rPr>
              <a:t>growth</a:t>
            </a:r>
            <a:r>
              <a:rPr sz="2800" spc="-350" dirty="0">
                <a:latin typeface="Arial"/>
                <a:cs typeface="Arial"/>
              </a:rPr>
              <a:t> </a:t>
            </a:r>
            <a:r>
              <a:rPr sz="2800" spc="-50" dirty="0">
                <a:latin typeface="Arial"/>
                <a:cs typeface="Arial"/>
              </a:rPr>
              <a:t>restriction.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ransition>
    <p:zoom dir="in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01289" y="290829"/>
            <a:ext cx="367919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3370" y="930909"/>
            <a:ext cx="8432800" cy="4230370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0"/>
              </a:spcBef>
              <a:tabLst>
                <a:tab pos="502284" algn="l"/>
              </a:tabLst>
            </a:pPr>
            <a:r>
              <a:rPr sz="3200" spc="-125" smtClean="0">
                <a:solidFill>
                  <a:srgbClr val="16365D"/>
                </a:solidFill>
                <a:latin typeface="Arial"/>
                <a:cs typeface="Arial"/>
              </a:rPr>
              <a:t>3</a:t>
            </a:r>
            <a:r>
              <a:rPr sz="3200" u="heavy" spc="-125" smtClean="0">
                <a:solidFill>
                  <a:srgbClr val="16365D"/>
                </a:solidFill>
                <a:uFill>
                  <a:solidFill>
                    <a:srgbClr val="16365D"/>
                  </a:solidFill>
                </a:uFill>
                <a:latin typeface="Arial"/>
                <a:cs typeface="Arial"/>
              </a:rPr>
              <a:t>.</a:t>
            </a:r>
            <a:r>
              <a:rPr sz="3200" u="heavy" spc="-90" smtClean="0">
                <a:solidFill>
                  <a:srgbClr val="16365D"/>
                </a:solidFill>
                <a:uFill>
                  <a:solidFill>
                    <a:srgbClr val="16365D"/>
                  </a:solidFill>
                </a:uFill>
                <a:latin typeface="Arial"/>
                <a:cs typeface="Arial"/>
              </a:rPr>
              <a:t>Structural</a:t>
            </a:r>
            <a:r>
              <a:rPr sz="3200" u="heavy" spc="-180" smtClean="0">
                <a:solidFill>
                  <a:srgbClr val="16365D"/>
                </a:solidFill>
                <a:uFill>
                  <a:solidFill>
                    <a:srgbClr val="16365D"/>
                  </a:solidFill>
                </a:uFill>
                <a:latin typeface="Arial"/>
                <a:cs typeface="Arial"/>
              </a:rPr>
              <a:t> </a:t>
            </a:r>
            <a:r>
              <a:rPr sz="3200" u="heavy" spc="-145" dirty="0">
                <a:solidFill>
                  <a:srgbClr val="16365D"/>
                </a:solidFill>
                <a:uFill>
                  <a:solidFill>
                    <a:srgbClr val="16365D"/>
                  </a:solidFill>
                </a:uFill>
                <a:latin typeface="Arial"/>
                <a:cs typeface="Arial"/>
              </a:rPr>
              <a:t>Anomalies-</a:t>
            </a:r>
            <a:endParaRPr sz="3200">
              <a:latin typeface="Arial"/>
              <a:cs typeface="Arial"/>
            </a:endParaRPr>
          </a:p>
          <a:p>
            <a:pPr marL="355600" marR="5080">
              <a:lnSpc>
                <a:spcPct val="100000"/>
              </a:lnSpc>
              <a:spcBef>
                <a:spcPts val="800"/>
              </a:spcBef>
            </a:pPr>
            <a:r>
              <a:rPr sz="3200" spc="-90" dirty="0">
                <a:latin typeface="Arial"/>
                <a:cs typeface="Arial"/>
              </a:rPr>
              <a:t>All </a:t>
            </a:r>
            <a:r>
              <a:rPr sz="3200" spc="-75" dirty="0">
                <a:latin typeface="Arial"/>
                <a:cs typeface="Arial"/>
              </a:rPr>
              <a:t>major </a:t>
            </a:r>
            <a:r>
              <a:rPr sz="3200" spc="-60" dirty="0">
                <a:latin typeface="Arial"/>
                <a:cs typeface="Arial"/>
              </a:rPr>
              <a:t>structural </a:t>
            </a:r>
            <a:r>
              <a:rPr sz="3200" spc="-120" dirty="0">
                <a:latin typeface="Arial"/>
                <a:cs typeface="Arial"/>
              </a:rPr>
              <a:t>defects </a:t>
            </a:r>
            <a:r>
              <a:rPr sz="3200" spc="-95" dirty="0">
                <a:latin typeface="Arial"/>
                <a:cs typeface="Arial"/>
              </a:rPr>
              <a:t>involving  </a:t>
            </a:r>
            <a:r>
              <a:rPr sz="3200" spc="-365" dirty="0">
                <a:latin typeface="Arial"/>
                <a:cs typeface="Arial"/>
              </a:rPr>
              <a:t>CNS,CVS,GIT, </a:t>
            </a:r>
            <a:r>
              <a:rPr sz="3200" spc="-90" dirty="0">
                <a:latin typeface="Arial"/>
                <a:cs typeface="Arial"/>
              </a:rPr>
              <a:t>Genitourinary </a:t>
            </a:r>
            <a:r>
              <a:rPr sz="3200" spc="-150" dirty="0">
                <a:latin typeface="Arial"/>
                <a:cs typeface="Arial"/>
              </a:rPr>
              <a:t>and </a:t>
            </a:r>
            <a:r>
              <a:rPr sz="3200" spc="-130" dirty="0">
                <a:latin typeface="Arial"/>
                <a:cs typeface="Arial"/>
              </a:rPr>
              <a:t>musculoskeletal  </a:t>
            </a:r>
            <a:r>
              <a:rPr sz="3200" spc="-170" dirty="0">
                <a:latin typeface="Arial"/>
                <a:cs typeface="Arial"/>
              </a:rPr>
              <a:t>system </a:t>
            </a:r>
            <a:r>
              <a:rPr sz="3200" spc="-130" dirty="0">
                <a:latin typeface="Arial"/>
                <a:cs typeface="Arial"/>
              </a:rPr>
              <a:t>are </a:t>
            </a:r>
            <a:r>
              <a:rPr sz="3200" spc="-170" dirty="0">
                <a:latin typeface="Arial"/>
                <a:cs typeface="Arial"/>
              </a:rPr>
              <a:t>associated </a:t>
            </a:r>
            <a:r>
              <a:rPr sz="3200" spc="20" dirty="0">
                <a:latin typeface="Arial"/>
                <a:cs typeface="Arial"/>
              </a:rPr>
              <a:t>with </a:t>
            </a:r>
            <a:r>
              <a:rPr sz="3200" spc="-155" dirty="0">
                <a:latin typeface="Arial"/>
                <a:cs typeface="Arial"/>
              </a:rPr>
              <a:t>increased </a:t>
            </a:r>
            <a:r>
              <a:rPr sz="3200" spc="-110" dirty="0">
                <a:latin typeface="Arial"/>
                <a:cs typeface="Arial"/>
              </a:rPr>
              <a:t>risk </a:t>
            </a:r>
            <a:r>
              <a:rPr sz="3200" dirty="0">
                <a:latin typeface="Arial"/>
                <a:cs typeface="Arial"/>
              </a:rPr>
              <a:t>of</a:t>
            </a:r>
            <a:r>
              <a:rPr sz="3200" spc="-490" dirty="0">
                <a:latin typeface="Arial"/>
                <a:cs typeface="Arial"/>
              </a:rPr>
              <a:t> </a:t>
            </a:r>
            <a:r>
              <a:rPr sz="3200" spc="-35" dirty="0">
                <a:latin typeface="Arial"/>
                <a:cs typeface="Arial"/>
              </a:rPr>
              <a:t>fetal  </a:t>
            </a:r>
            <a:r>
              <a:rPr sz="3200" spc="-50" dirty="0">
                <a:latin typeface="Arial"/>
                <a:cs typeface="Arial"/>
              </a:rPr>
              <a:t>growth</a:t>
            </a:r>
            <a:r>
              <a:rPr sz="3200" spc="-170" dirty="0">
                <a:latin typeface="Arial"/>
                <a:cs typeface="Arial"/>
              </a:rPr>
              <a:t> </a:t>
            </a:r>
            <a:r>
              <a:rPr sz="3200" spc="-55" dirty="0">
                <a:latin typeface="Arial"/>
                <a:cs typeface="Arial"/>
              </a:rPr>
              <a:t>restriction.</a:t>
            </a:r>
            <a:endParaRPr sz="3200">
              <a:latin typeface="Arial"/>
              <a:cs typeface="Arial"/>
            </a:endParaRPr>
          </a:p>
          <a:p>
            <a:pPr marL="355600" marR="883285">
              <a:lnSpc>
                <a:spcPct val="100000"/>
              </a:lnSpc>
              <a:spcBef>
                <a:spcPts val="790"/>
              </a:spcBef>
            </a:pPr>
            <a:r>
              <a:rPr sz="3200" spc="-5" dirty="0">
                <a:latin typeface="Arial"/>
                <a:cs typeface="Arial"/>
              </a:rPr>
              <a:t>If </a:t>
            </a:r>
            <a:r>
              <a:rPr sz="3200" spc="-45" dirty="0">
                <a:latin typeface="Arial"/>
                <a:cs typeface="Arial"/>
              </a:rPr>
              <a:t>growth </a:t>
            </a:r>
            <a:r>
              <a:rPr sz="3200" spc="-50" dirty="0">
                <a:latin typeface="Arial"/>
                <a:cs typeface="Arial"/>
              </a:rPr>
              <a:t>restriction </a:t>
            </a:r>
            <a:r>
              <a:rPr sz="3200" spc="-165" dirty="0">
                <a:latin typeface="Arial"/>
                <a:cs typeface="Arial"/>
              </a:rPr>
              <a:t>is associated </a:t>
            </a:r>
            <a:r>
              <a:rPr sz="3200" spc="10" dirty="0">
                <a:latin typeface="Arial"/>
                <a:cs typeface="Arial"/>
              </a:rPr>
              <a:t>with  </a:t>
            </a:r>
            <a:r>
              <a:rPr sz="3200" spc="-110" dirty="0">
                <a:latin typeface="Arial"/>
                <a:cs typeface="Arial"/>
              </a:rPr>
              <a:t>polyhydramnios, </a:t>
            </a:r>
            <a:r>
              <a:rPr sz="3200" spc="-40" dirty="0">
                <a:latin typeface="Arial"/>
                <a:cs typeface="Arial"/>
              </a:rPr>
              <a:t>the </a:t>
            </a:r>
            <a:r>
              <a:rPr sz="3200" spc="-130" dirty="0">
                <a:latin typeface="Arial"/>
                <a:cs typeface="Arial"/>
              </a:rPr>
              <a:t>incidence </a:t>
            </a:r>
            <a:r>
              <a:rPr sz="3200" spc="-5" dirty="0">
                <a:latin typeface="Arial"/>
                <a:cs typeface="Arial"/>
              </a:rPr>
              <a:t>of</a:t>
            </a:r>
            <a:r>
              <a:rPr sz="3200" spc="-440" dirty="0">
                <a:latin typeface="Arial"/>
                <a:cs typeface="Arial"/>
              </a:rPr>
              <a:t> </a:t>
            </a:r>
            <a:r>
              <a:rPr sz="3200" spc="-60" dirty="0">
                <a:latin typeface="Arial"/>
                <a:cs typeface="Arial"/>
              </a:rPr>
              <a:t>structural  </a:t>
            </a:r>
            <a:r>
              <a:rPr sz="3200" spc="-135" dirty="0">
                <a:latin typeface="Arial"/>
                <a:cs typeface="Arial"/>
              </a:rPr>
              <a:t>anomaly </a:t>
            </a:r>
            <a:r>
              <a:rPr sz="3200" spc="-165" dirty="0">
                <a:latin typeface="Arial"/>
                <a:cs typeface="Arial"/>
              </a:rPr>
              <a:t>is </a:t>
            </a:r>
            <a:r>
              <a:rPr sz="3200" spc="-100" dirty="0">
                <a:latin typeface="Arial"/>
                <a:cs typeface="Arial"/>
              </a:rPr>
              <a:t>substantially</a:t>
            </a:r>
            <a:r>
              <a:rPr sz="3200" spc="-225" dirty="0">
                <a:latin typeface="Arial"/>
                <a:cs typeface="Arial"/>
              </a:rPr>
              <a:t> </a:t>
            </a:r>
            <a:r>
              <a:rPr sz="3200" spc="-150" dirty="0">
                <a:latin typeface="Arial"/>
                <a:cs typeface="Arial"/>
              </a:rPr>
              <a:t>increased.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ransition>
    <p:zoom dir="in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29229" y="386079"/>
            <a:ext cx="3681729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531620"/>
            <a:ext cx="7796530" cy="3742690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0"/>
              </a:spcBef>
              <a:tabLst>
                <a:tab pos="526415" algn="l"/>
              </a:tabLst>
            </a:pPr>
            <a:r>
              <a:rPr sz="3200" spc="-125" dirty="0">
                <a:solidFill>
                  <a:srgbClr val="16365D"/>
                </a:solidFill>
                <a:latin typeface="Arial"/>
                <a:cs typeface="Arial"/>
              </a:rPr>
              <a:t>4.	</a:t>
            </a:r>
            <a:r>
              <a:rPr sz="3200" u="heavy" spc="-145" dirty="0">
                <a:solidFill>
                  <a:srgbClr val="16365D"/>
                </a:solidFill>
                <a:uFill>
                  <a:solidFill>
                    <a:srgbClr val="16365D"/>
                  </a:solidFill>
                </a:uFill>
                <a:latin typeface="Arial"/>
                <a:cs typeface="Arial"/>
              </a:rPr>
              <a:t>Genetic</a:t>
            </a:r>
            <a:r>
              <a:rPr sz="3200" u="heavy" spc="-180" dirty="0">
                <a:solidFill>
                  <a:srgbClr val="16365D"/>
                </a:solidFill>
                <a:uFill>
                  <a:solidFill>
                    <a:srgbClr val="16365D"/>
                  </a:solidFill>
                </a:uFill>
                <a:latin typeface="Arial"/>
                <a:cs typeface="Arial"/>
              </a:rPr>
              <a:t> </a:t>
            </a:r>
            <a:r>
              <a:rPr sz="3200" u="heavy" spc="-280" dirty="0">
                <a:solidFill>
                  <a:srgbClr val="16365D"/>
                </a:solidFill>
                <a:uFill>
                  <a:solidFill>
                    <a:srgbClr val="16365D"/>
                  </a:solidFill>
                </a:uFill>
                <a:latin typeface="Arial"/>
                <a:cs typeface="Arial"/>
              </a:rPr>
              <a:t>Causes-</a:t>
            </a:r>
            <a:endParaRPr sz="3200">
              <a:latin typeface="Arial"/>
              <a:cs typeface="Arial"/>
            </a:endParaRPr>
          </a:p>
          <a:p>
            <a:pPr marL="527050" marR="356870">
              <a:lnSpc>
                <a:spcPct val="100000"/>
              </a:lnSpc>
              <a:spcBef>
                <a:spcPts val="800"/>
              </a:spcBef>
            </a:pPr>
            <a:r>
              <a:rPr sz="3200" spc="-60" dirty="0">
                <a:solidFill>
                  <a:srgbClr val="16365D"/>
                </a:solidFill>
                <a:latin typeface="Arial"/>
                <a:cs typeface="Arial"/>
              </a:rPr>
              <a:t>M</a:t>
            </a:r>
            <a:r>
              <a:rPr sz="3200" spc="-60" dirty="0">
                <a:latin typeface="Arial"/>
                <a:cs typeface="Arial"/>
              </a:rPr>
              <a:t>aternal </a:t>
            </a:r>
            <a:r>
              <a:rPr sz="3200" spc="-225" dirty="0">
                <a:latin typeface="Arial"/>
                <a:cs typeface="Arial"/>
              </a:rPr>
              <a:t>genes </a:t>
            </a:r>
            <a:r>
              <a:rPr sz="3200" spc="-175" dirty="0">
                <a:latin typeface="Arial"/>
                <a:cs typeface="Arial"/>
              </a:rPr>
              <a:t>have </a:t>
            </a:r>
            <a:r>
              <a:rPr sz="3200" spc="-90" dirty="0">
                <a:latin typeface="Arial"/>
                <a:cs typeface="Arial"/>
              </a:rPr>
              <a:t>greater </a:t>
            </a:r>
            <a:r>
              <a:rPr sz="3200" spc="-95" dirty="0">
                <a:latin typeface="Arial"/>
                <a:cs typeface="Arial"/>
              </a:rPr>
              <a:t>influence</a:t>
            </a:r>
            <a:r>
              <a:rPr sz="3200" spc="-335" dirty="0">
                <a:latin typeface="Arial"/>
                <a:cs typeface="Arial"/>
              </a:rPr>
              <a:t> </a:t>
            </a:r>
            <a:r>
              <a:rPr sz="3200" spc="-105" dirty="0">
                <a:latin typeface="Arial"/>
                <a:cs typeface="Arial"/>
              </a:rPr>
              <a:t>on  </a:t>
            </a:r>
            <a:r>
              <a:rPr sz="3200" spc="-35" dirty="0">
                <a:latin typeface="Arial"/>
                <a:cs typeface="Arial"/>
              </a:rPr>
              <a:t>fetal</a:t>
            </a:r>
            <a:r>
              <a:rPr sz="3200" spc="-180" dirty="0">
                <a:latin typeface="Arial"/>
                <a:cs typeface="Arial"/>
              </a:rPr>
              <a:t> </a:t>
            </a:r>
            <a:r>
              <a:rPr sz="3200" spc="-55" dirty="0">
                <a:latin typeface="Arial"/>
                <a:cs typeface="Arial"/>
              </a:rPr>
              <a:t>growth.</a:t>
            </a:r>
            <a:endParaRPr sz="3200">
              <a:latin typeface="Arial"/>
              <a:cs typeface="Arial"/>
            </a:endParaRPr>
          </a:p>
          <a:p>
            <a:pPr marL="527050" marR="5080" indent="400050">
              <a:lnSpc>
                <a:spcPct val="100000"/>
              </a:lnSpc>
              <a:spcBef>
                <a:spcPts val="790"/>
              </a:spcBef>
            </a:pPr>
            <a:r>
              <a:rPr sz="3200" spc="-75" dirty="0">
                <a:latin typeface="Arial"/>
                <a:cs typeface="Arial"/>
              </a:rPr>
              <a:t>Inborn </a:t>
            </a:r>
            <a:r>
              <a:rPr sz="3200" spc="-85" dirty="0">
                <a:latin typeface="Arial"/>
                <a:cs typeface="Arial"/>
              </a:rPr>
              <a:t>errors </a:t>
            </a:r>
            <a:r>
              <a:rPr sz="3200" spc="-5" dirty="0">
                <a:latin typeface="Arial"/>
                <a:cs typeface="Arial"/>
              </a:rPr>
              <a:t>of </a:t>
            </a:r>
            <a:r>
              <a:rPr sz="3200" spc="-105" dirty="0">
                <a:latin typeface="Arial"/>
                <a:cs typeface="Arial"/>
              </a:rPr>
              <a:t>metabolism </a:t>
            </a:r>
            <a:r>
              <a:rPr sz="3200" spc="-80" dirty="0">
                <a:latin typeface="Arial"/>
                <a:cs typeface="Arial"/>
              </a:rPr>
              <a:t>like</a:t>
            </a:r>
            <a:r>
              <a:rPr sz="3200" spc="-585" dirty="0">
                <a:latin typeface="Arial"/>
                <a:cs typeface="Arial"/>
              </a:rPr>
              <a:t> </a:t>
            </a:r>
            <a:r>
              <a:rPr sz="3200" spc="-215" dirty="0">
                <a:latin typeface="Arial"/>
                <a:cs typeface="Arial"/>
              </a:rPr>
              <a:t>agenesis  </a:t>
            </a:r>
            <a:r>
              <a:rPr sz="3200" spc="-5" dirty="0">
                <a:latin typeface="Arial"/>
                <a:cs typeface="Arial"/>
              </a:rPr>
              <a:t>of </a:t>
            </a:r>
            <a:r>
              <a:rPr sz="3200" spc="-175" dirty="0">
                <a:latin typeface="Arial"/>
                <a:cs typeface="Arial"/>
              </a:rPr>
              <a:t>pancreas, </a:t>
            </a:r>
            <a:r>
              <a:rPr sz="3200" spc="-105" dirty="0">
                <a:latin typeface="Arial"/>
                <a:cs typeface="Arial"/>
              </a:rPr>
              <a:t>congenital </a:t>
            </a:r>
            <a:r>
              <a:rPr sz="3200" spc="-80" dirty="0">
                <a:latin typeface="Arial"/>
                <a:cs typeface="Arial"/>
              </a:rPr>
              <a:t>lipodystrophy,  </a:t>
            </a:r>
            <a:r>
              <a:rPr sz="3200" spc="-150" dirty="0">
                <a:latin typeface="Arial"/>
                <a:cs typeface="Arial"/>
              </a:rPr>
              <a:t>galactosemia, </a:t>
            </a:r>
            <a:r>
              <a:rPr sz="3200" spc="-90" dirty="0">
                <a:latin typeface="Arial"/>
                <a:cs typeface="Arial"/>
              </a:rPr>
              <a:t>phenylketonuria </a:t>
            </a:r>
            <a:r>
              <a:rPr sz="3200" spc="-170" dirty="0">
                <a:latin typeface="Arial"/>
                <a:cs typeface="Arial"/>
              </a:rPr>
              <a:t>also </a:t>
            </a:r>
            <a:r>
              <a:rPr sz="3200" spc="-70" dirty="0">
                <a:latin typeface="Arial"/>
                <a:cs typeface="Arial"/>
              </a:rPr>
              <a:t>result</a:t>
            </a:r>
            <a:r>
              <a:rPr sz="3200" spc="-240" dirty="0">
                <a:latin typeface="Arial"/>
                <a:cs typeface="Arial"/>
              </a:rPr>
              <a:t> </a:t>
            </a:r>
            <a:r>
              <a:rPr sz="3200" spc="-40" dirty="0">
                <a:latin typeface="Arial"/>
                <a:cs typeface="Arial"/>
              </a:rPr>
              <a:t>in  </a:t>
            </a:r>
            <a:r>
              <a:rPr sz="3200" spc="-45" dirty="0">
                <a:latin typeface="Arial"/>
                <a:cs typeface="Arial"/>
              </a:rPr>
              <a:t>growth </a:t>
            </a:r>
            <a:r>
              <a:rPr sz="3200" spc="-50" dirty="0">
                <a:latin typeface="Arial"/>
                <a:cs typeface="Arial"/>
              </a:rPr>
              <a:t>restriction </a:t>
            </a:r>
            <a:r>
              <a:rPr sz="3200" dirty="0">
                <a:latin typeface="Arial"/>
                <a:cs typeface="Arial"/>
              </a:rPr>
              <a:t>of</a:t>
            </a:r>
            <a:r>
              <a:rPr sz="3200" spc="-455" dirty="0">
                <a:latin typeface="Arial"/>
                <a:cs typeface="Arial"/>
              </a:rPr>
              <a:t> </a:t>
            </a:r>
            <a:r>
              <a:rPr sz="3200" spc="-80" dirty="0">
                <a:latin typeface="Arial"/>
                <a:cs typeface="Arial"/>
              </a:rPr>
              <a:t>fetus.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ransition>
    <p:zoom dir="in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54910" y="438150"/>
            <a:ext cx="431292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i="0" spc="-330" dirty="0">
                <a:latin typeface="Arial"/>
                <a:cs typeface="Arial"/>
              </a:rPr>
              <a:t>B. </a:t>
            </a:r>
            <a:r>
              <a:rPr i="0" u="heavy" spc="-200" dirty="0"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Placental</a:t>
            </a:r>
            <a:r>
              <a:rPr i="0" u="heavy" spc="-185" dirty="0"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</a:t>
            </a:r>
            <a:r>
              <a:rPr i="0" u="heavy" spc="-340" dirty="0"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causes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33220"/>
            <a:ext cx="7970520" cy="400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225425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70" dirty="0">
                <a:latin typeface="Arial"/>
                <a:cs typeface="Arial"/>
              </a:rPr>
              <a:t>Placenta </a:t>
            </a:r>
            <a:r>
              <a:rPr sz="3200" spc="-165" dirty="0">
                <a:latin typeface="Arial"/>
                <a:cs typeface="Arial"/>
              </a:rPr>
              <a:t>is </a:t>
            </a:r>
            <a:r>
              <a:rPr sz="3200" spc="-45" dirty="0">
                <a:latin typeface="Arial"/>
                <a:cs typeface="Arial"/>
              </a:rPr>
              <a:t>the </a:t>
            </a:r>
            <a:r>
              <a:rPr sz="3200" spc="-155" dirty="0">
                <a:latin typeface="Arial"/>
                <a:cs typeface="Arial"/>
              </a:rPr>
              <a:t>sole </a:t>
            </a:r>
            <a:r>
              <a:rPr sz="3200" spc="-140" dirty="0">
                <a:latin typeface="Arial"/>
                <a:cs typeface="Arial"/>
              </a:rPr>
              <a:t>channel </a:t>
            </a:r>
            <a:r>
              <a:rPr sz="3200" spc="10" dirty="0">
                <a:latin typeface="Arial"/>
                <a:cs typeface="Arial"/>
              </a:rPr>
              <a:t>for </a:t>
            </a:r>
            <a:r>
              <a:rPr sz="3200" dirty="0">
                <a:latin typeface="Arial"/>
                <a:cs typeface="Arial"/>
              </a:rPr>
              <a:t>nutrition</a:t>
            </a:r>
            <a:r>
              <a:rPr sz="3200" spc="-545" dirty="0">
                <a:latin typeface="Arial"/>
                <a:cs typeface="Arial"/>
              </a:rPr>
              <a:t> </a:t>
            </a:r>
            <a:r>
              <a:rPr sz="3200" spc="-150" dirty="0">
                <a:latin typeface="Arial"/>
                <a:cs typeface="Arial"/>
              </a:rPr>
              <a:t>and  </a:t>
            </a:r>
            <a:r>
              <a:rPr sz="3200" spc="-175" dirty="0">
                <a:latin typeface="Arial"/>
                <a:cs typeface="Arial"/>
              </a:rPr>
              <a:t>oxygen </a:t>
            </a:r>
            <a:r>
              <a:rPr sz="3200" spc="-135" dirty="0">
                <a:latin typeface="Arial"/>
                <a:cs typeface="Arial"/>
              </a:rPr>
              <a:t>supply </a:t>
            </a:r>
            <a:r>
              <a:rPr sz="3200" spc="40" dirty="0">
                <a:latin typeface="Arial"/>
                <a:cs typeface="Arial"/>
              </a:rPr>
              <a:t>to </a:t>
            </a:r>
            <a:r>
              <a:rPr sz="3200" spc="-45" dirty="0">
                <a:latin typeface="Arial"/>
                <a:cs typeface="Arial"/>
              </a:rPr>
              <a:t>the</a:t>
            </a:r>
            <a:r>
              <a:rPr sz="3200" spc="-415" dirty="0">
                <a:latin typeface="Arial"/>
                <a:cs typeface="Arial"/>
              </a:rPr>
              <a:t> </a:t>
            </a:r>
            <a:r>
              <a:rPr sz="3200" spc="-85" dirty="0">
                <a:latin typeface="Arial"/>
                <a:cs typeface="Arial"/>
              </a:rPr>
              <a:t>fetus.</a:t>
            </a:r>
            <a:endParaRPr sz="32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690"/>
              </a:spcBef>
            </a:pPr>
            <a:r>
              <a:rPr sz="4200" spc="-37" baseline="5952" dirty="0">
                <a:latin typeface="Symbol"/>
                <a:cs typeface="Symbol"/>
              </a:rPr>
              <a:t></a:t>
            </a:r>
            <a:r>
              <a:rPr sz="2800" spc="-25" dirty="0">
                <a:latin typeface="Arial"/>
                <a:cs typeface="Arial"/>
              </a:rPr>
              <a:t>Single </a:t>
            </a:r>
            <a:r>
              <a:rPr sz="2800" spc="-90" dirty="0">
                <a:latin typeface="Arial"/>
                <a:cs typeface="Arial"/>
              </a:rPr>
              <a:t>umblical</a:t>
            </a:r>
            <a:r>
              <a:rPr sz="2800" spc="-280" dirty="0">
                <a:latin typeface="Arial"/>
                <a:cs typeface="Arial"/>
              </a:rPr>
              <a:t> </a:t>
            </a:r>
            <a:r>
              <a:rPr sz="2800" spc="-50" dirty="0">
                <a:latin typeface="Arial"/>
                <a:cs typeface="Arial"/>
              </a:rPr>
              <a:t>artery</a:t>
            </a:r>
            <a:endParaRPr sz="28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700"/>
              </a:spcBef>
            </a:pPr>
            <a:r>
              <a:rPr sz="4200" spc="22" baseline="5952" dirty="0">
                <a:latin typeface="Symbol"/>
                <a:cs typeface="Symbol"/>
              </a:rPr>
              <a:t></a:t>
            </a:r>
            <a:r>
              <a:rPr sz="2800" spc="15" dirty="0">
                <a:latin typeface="Arial"/>
                <a:cs typeface="Arial"/>
              </a:rPr>
              <a:t>abnormal </a:t>
            </a:r>
            <a:r>
              <a:rPr sz="2800" spc="-95" dirty="0">
                <a:latin typeface="Arial"/>
                <a:cs typeface="Arial"/>
              </a:rPr>
              <a:t>placental</a:t>
            </a:r>
            <a:r>
              <a:rPr sz="2800" spc="-325" dirty="0">
                <a:latin typeface="Arial"/>
                <a:cs typeface="Arial"/>
              </a:rPr>
              <a:t> </a:t>
            </a:r>
            <a:r>
              <a:rPr sz="2800" spc="-50" dirty="0">
                <a:latin typeface="Arial"/>
                <a:cs typeface="Arial"/>
              </a:rPr>
              <a:t>implantation</a:t>
            </a:r>
            <a:endParaRPr sz="28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700"/>
              </a:spcBef>
            </a:pPr>
            <a:r>
              <a:rPr sz="4200" spc="-37" baseline="5952" dirty="0">
                <a:latin typeface="Symbol"/>
                <a:cs typeface="Symbol"/>
              </a:rPr>
              <a:t></a:t>
            </a:r>
            <a:r>
              <a:rPr sz="2800" spc="-25" dirty="0">
                <a:latin typeface="Arial"/>
                <a:cs typeface="Arial"/>
              </a:rPr>
              <a:t>velamentous </a:t>
            </a:r>
            <a:r>
              <a:rPr sz="2800" spc="-90" dirty="0">
                <a:latin typeface="Arial"/>
                <a:cs typeface="Arial"/>
              </a:rPr>
              <a:t>umblical cord</a:t>
            </a:r>
            <a:r>
              <a:rPr sz="2800" spc="-345" dirty="0">
                <a:latin typeface="Arial"/>
                <a:cs typeface="Arial"/>
              </a:rPr>
              <a:t> </a:t>
            </a:r>
            <a:r>
              <a:rPr sz="2800" spc="-60" dirty="0">
                <a:latin typeface="Arial"/>
                <a:cs typeface="Arial"/>
              </a:rPr>
              <a:t>insertion</a:t>
            </a:r>
            <a:endParaRPr sz="28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690"/>
              </a:spcBef>
            </a:pPr>
            <a:r>
              <a:rPr sz="4200" spc="75" baseline="5952" dirty="0">
                <a:latin typeface="Symbol"/>
                <a:cs typeface="Symbol"/>
              </a:rPr>
              <a:t></a:t>
            </a:r>
            <a:r>
              <a:rPr sz="2800" spc="50" dirty="0">
                <a:latin typeface="Arial"/>
                <a:cs typeface="Arial"/>
              </a:rPr>
              <a:t>bilobed</a:t>
            </a:r>
            <a:r>
              <a:rPr sz="2800" spc="-160" dirty="0">
                <a:latin typeface="Arial"/>
                <a:cs typeface="Arial"/>
              </a:rPr>
              <a:t> </a:t>
            </a:r>
            <a:r>
              <a:rPr sz="2800" spc="-105" dirty="0">
                <a:latin typeface="Arial"/>
                <a:cs typeface="Arial"/>
              </a:rPr>
              <a:t>placenta</a:t>
            </a:r>
            <a:endParaRPr sz="2800">
              <a:latin typeface="Arial"/>
              <a:cs typeface="Arial"/>
            </a:endParaRPr>
          </a:p>
          <a:p>
            <a:pPr marL="755650" marR="5080" indent="-285750">
              <a:lnSpc>
                <a:spcPct val="100000"/>
              </a:lnSpc>
              <a:spcBef>
                <a:spcPts val="700"/>
              </a:spcBef>
            </a:pPr>
            <a:r>
              <a:rPr sz="4200" spc="15" baseline="5952" dirty="0">
                <a:latin typeface="Symbol"/>
                <a:cs typeface="Symbol"/>
              </a:rPr>
              <a:t></a:t>
            </a:r>
            <a:r>
              <a:rPr sz="2800" spc="10" dirty="0">
                <a:latin typeface="Arial"/>
                <a:cs typeface="Arial"/>
              </a:rPr>
              <a:t>placental </a:t>
            </a:r>
            <a:r>
              <a:rPr sz="2800" spc="-155" dirty="0">
                <a:latin typeface="Arial"/>
                <a:cs typeface="Arial"/>
              </a:rPr>
              <a:t>haemangiomas have </a:t>
            </a:r>
            <a:r>
              <a:rPr sz="2800" spc="-65" dirty="0">
                <a:latin typeface="Arial"/>
                <a:cs typeface="Arial"/>
              </a:rPr>
              <a:t>all </a:t>
            </a:r>
            <a:r>
              <a:rPr sz="2800" spc="-135" dirty="0">
                <a:latin typeface="Arial"/>
                <a:cs typeface="Arial"/>
              </a:rPr>
              <a:t>been</a:t>
            </a:r>
            <a:r>
              <a:rPr sz="2800" spc="-425" dirty="0">
                <a:latin typeface="Arial"/>
                <a:cs typeface="Arial"/>
              </a:rPr>
              <a:t> </a:t>
            </a:r>
            <a:r>
              <a:rPr sz="2800" spc="-145" dirty="0">
                <a:latin typeface="Arial"/>
                <a:cs typeface="Arial"/>
              </a:rPr>
              <a:t>associated  </a:t>
            </a:r>
            <a:r>
              <a:rPr sz="2800" spc="15" dirty="0">
                <a:latin typeface="Arial"/>
                <a:cs typeface="Arial"/>
              </a:rPr>
              <a:t>with </a:t>
            </a:r>
            <a:r>
              <a:rPr sz="2800" spc="-30" dirty="0">
                <a:latin typeface="Arial"/>
                <a:cs typeface="Arial"/>
              </a:rPr>
              <a:t>fetal </a:t>
            </a:r>
            <a:r>
              <a:rPr sz="2800" spc="-45" dirty="0">
                <a:latin typeface="Arial"/>
                <a:cs typeface="Arial"/>
              </a:rPr>
              <a:t>growth</a:t>
            </a:r>
            <a:r>
              <a:rPr sz="2800" spc="-465" dirty="0">
                <a:latin typeface="Arial"/>
                <a:cs typeface="Arial"/>
              </a:rPr>
              <a:t> </a:t>
            </a:r>
            <a:r>
              <a:rPr sz="2800" spc="-45" dirty="0">
                <a:latin typeface="Arial"/>
                <a:cs typeface="Arial"/>
              </a:rPr>
              <a:t>restriction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ransition>
    <p:zoom dir="in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10129" y="497840"/>
            <a:ext cx="451802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05485" algn="l"/>
              </a:tabLst>
            </a:pPr>
            <a:r>
              <a:rPr i="0" spc="-470" dirty="0">
                <a:latin typeface="Arial"/>
                <a:cs typeface="Arial"/>
              </a:rPr>
              <a:t>C.	</a:t>
            </a:r>
            <a:r>
              <a:rPr i="0" u="heavy" spc="-80" dirty="0"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Maternal</a:t>
            </a:r>
            <a:r>
              <a:rPr i="0" u="heavy" spc="-290" dirty="0"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</a:t>
            </a:r>
            <a:r>
              <a:rPr i="0" u="heavy" spc="-425" dirty="0"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Causes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idx="1"/>
          </p:nvPr>
        </p:nvSpPr>
        <p:spPr>
          <a:xfrm>
            <a:off x="502920" y="530352"/>
            <a:ext cx="8183880" cy="5351720"/>
          </a:xfrm>
          <a:prstGeom prst="rect">
            <a:avLst/>
          </a:prstGeom>
        </p:spPr>
        <p:txBody>
          <a:bodyPr vert="horz" wrap="square" lIns="0" tIns="1075689" rIns="0" bIns="0" rtlCol="0">
            <a:spAutoFit/>
          </a:bodyPr>
          <a:lstStyle/>
          <a:p>
            <a:pPr marL="2042160" marR="1965325">
              <a:lnSpc>
                <a:spcPct val="120800"/>
              </a:lnSpc>
              <a:spcBef>
                <a:spcPts val="100"/>
              </a:spcBef>
              <a:buNone/>
            </a:pPr>
            <a:endParaRPr lang="en-IN" sz="2800" spc="-160" dirty="0" smtClean="0"/>
          </a:p>
          <a:p>
            <a:pPr marL="2042160" marR="1965325">
              <a:lnSpc>
                <a:spcPct val="120800"/>
              </a:lnSpc>
              <a:spcBef>
                <a:spcPts val="100"/>
              </a:spcBef>
            </a:pPr>
            <a:endParaRPr lang="en-IN" spc="-160" dirty="0" smtClean="0"/>
          </a:p>
          <a:p>
            <a:pPr marL="2042160" marR="1965325">
              <a:lnSpc>
                <a:spcPct val="120800"/>
              </a:lnSpc>
              <a:spcBef>
                <a:spcPts val="100"/>
              </a:spcBef>
            </a:pPr>
            <a:r>
              <a:rPr sz="2800" spc="-160" smtClean="0"/>
              <a:t>Extremes </a:t>
            </a:r>
            <a:r>
              <a:rPr sz="2800" spc="-10" dirty="0"/>
              <a:t>of </a:t>
            </a:r>
            <a:r>
              <a:rPr sz="2800" spc="-75" dirty="0"/>
              <a:t>maternal</a:t>
            </a:r>
            <a:r>
              <a:rPr sz="2800" spc="-335" dirty="0"/>
              <a:t> </a:t>
            </a:r>
            <a:r>
              <a:rPr sz="2800" spc="-210" dirty="0"/>
              <a:t>age  </a:t>
            </a:r>
            <a:r>
              <a:rPr sz="2800" spc="-70" dirty="0"/>
              <a:t>Grandmultiparity</a:t>
            </a:r>
            <a:endParaRPr sz="2800"/>
          </a:p>
          <a:p>
            <a:pPr marL="2042160" marR="5080">
              <a:lnSpc>
                <a:spcPts val="4060"/>
              </a:lnSpc>
              <a:spcBef>
                <a:spcPts val="240"/>
              </a:spcBef>
            </a:pPr>
            <a:endParaRPr lang="en-IN" sz="2800" spc="-90" dirty="0" smtClean="0"/>
          </a:p>
          <a:p>
            <a:pPr marL="2042160" marR="5080">
              <a:lnSpc>
                <a:spcPts val="4060"/>
              </a:lnSpc>
              <a:spcBef>
                <a:spcPts val="240"/>
              </a:spcBef>
            </a:pPr>
            <a:r>
              <a:rPr sz="2800" spc="-90" smtClean="0"/>
              <a:t>History </a:t>
            </a:r>
            <a:r>
              <a:rPr sz="2800" spc="-5" dirty="0"/>
              <a:t>of </a:t>
            </a:r>
            <a:r>
              <a:rPr sz="2800" spc="-310" dirty="0"/>
              <a:t>IUGR </a:t>
            </a:r>
            <a:r>
              <a:rPr sz="2800" spc="-40" dirty="0"/>
              <a:t>in </a:t>
            </a:r>
            <a:r>
              <a:rPr sz="2800" spc="-110" dirty="0"/>
              <a:t>previous </a:t>
            </a:r>
            <a:r>
              <a:rPr sz="2800" spc="-140" dirty="0"/>
              <a:t>pregnancy  </a:t>
            </a:r>
            <a:r>
              <a:rPr sz="2800" spc="-165" dirty="0"/>
              <a:t>Low </a:t>
            </a:r>
            <a:r>
              <a:rPr sz="2800" spc="-75" dirty="0"/>
              <a:t>maternal </a:t>
            </a:r>
            <a:r>
              <a:rPr sz="2800" spc="-60" dirty="0"/>
              <a:t>weight </a:t>
            </a:r>
            <a:r>
              <a:rPr sz="2800" spc="-140" dirty="0"/>
              <a:t>gain </a:t>
            </a:r>
            <a:r>
              <a:rPr sz="2800" spc="-40" dirty="0"/>
              <a:t>in</a:t>
            </a:r>
            <a:r>
              <a:rPr sz="2800" spc="-320" dirty="0"/>
              <a:t> </a:t>
            </a:r>
            <a:r>
              <a:rPr sz="2800" spc="-140" dirty="0"/>
              <a:t>pregnancy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1905000" y="685800"/>
            <a:ext cx="5060950" cy="1338187"/>
          </a:xfrm>
          <a:prstGeom prst="rect">
            <a:avLst/>
          </a:prstGeom>
        </p:spPr>
        <p:txBody>
          <a:bodyPr vert="horz" wrap="square" lIns="0" tIns="1720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5"/>
              </a:spcBef>
              <a:tabLst>
                <a:tab pos="525145" algn="l"/>
              </a:tabLst>
            </a:pPr>
            <a:endParaRPr lang="en-IN" sz="3200" spc="-125" dirty="0" smtClean="0">
              <a:solidFill>
                <a:srgbClr val="0033CC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55"/>
              </a:spcBef>
              <a:tabLst>
                <a:tab pos="525145" algn="l"/>
              </a:tabLst>
            </a:pPr>
            <a:r>
              <a:rPr sz="3200" spc="-125">
                <a:solidFill>
                  <a:srgbClr val="0033CC"/>
                </a:solidFill>
                <a:latin typeface="Arial"/>
                <a:cs typeface="Arial"/>
              </a:rPr>
              <a:t>	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ransition>
    <p:zoom dir="in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9600" y="2514600"/>
            <a:ext cx="364617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26415" algn="l"/>
              </a:tabLst>
            </a:pPr>
            <a:r>
              <a:rPr sz="3200" b="0" i="0" spc="-60" smtClean="0">
                <a:solidFill>
                  <a:schemeClr val="tx1"/>
                </a:solidFill>
                <a:uFill>
                  <a:solidFill>
                    <a:srgbClr val="0033CC"/>
                  </a:solidFill>
                </a:uFill>
                <a:latin typeface="Arial"/>
                <a:cs typeface="Arial"/>
              </a:rPr>
              <a:t>Maternal</a:t>
            </a:r>
            <a:r>
              <a:rPr sz="3200" b="0" i="0" spc="-250" smtClean="0">
                <a:solidFill>
                  <a:schemeClr val="tx1"/>
                </a:solidFill>
                <a:uFill>
                  <a:solidFill>
                    <a:srgbClr val="0033CC"/>
                  </a:solidFill>
                </a:uFill>
                <a:latin typeface="Arial"/>
                <a:cs typeface="Arial"/>
              </a:rPr>
              <a:t> </a:t>
            </a:r>
            <a:r>
              <a:rPr sz="3200" b="0" i="0" spc="-200" smtClean="0">
                <a:solidFill>
                  <a:schemeClr val="tx1"/>
                </a:solidFill>
                <a:uFill>
                  <a:solidFill>
                    <a:srgbClr val="0033CC"/>
                  </a:solidFill>
                </a:uFill>
                <a:latin typeface="Arial"/>
                <a:cs typeface="Arial"/>
              </a:rPr>
              <a:t>diseases</a:t>
            </a:r>
            <a:r>
              <a:rPr lang="en-IN" sz="3200" b="0" spc="-200" dirty="0" smtClean="0">
                <a:solidFill>
                  <a:schemeClr val="tx1"/>
                </a:solidFill>
                <a:uFill>
                  <a:solidFill>
                    <a:srgbClr val="0033CC"/>
                  </a:solidFill>
                </a:uFill>
                <a:latin typeface="Arial"/>
                <a:cs typeface="Arial"/>
              </a:rPr>
              <a:t> like</a:t>
            </a:r>
            <a:endParaRPr sz="3200" b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50339" y="3196589"/>
            <a:ext cx="5489575" cy="2600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512185">
              <a:lnSpc>
                <a:spcPct val="120800"/>
              </a:lnSpc>
              <a:spcBef>
                <a:spcPts val="100"/>
              </a:spcBef>
            </a:pPr>
            <a:r>
              <a:rPr sz="2800" spc="-105" dirty="0">
                <a:latin typeface="Arial"/>
                <a:cs typeface="Arial"/>
              </a:rPr>
              <a:t>Hypertension  </a:t>
            </a:r>
            <a:r>
              <a:rPr sz="2800" spc="-195" dirty="0">
                <a:latin typeface="Arial"/>
                <a:cs typeface="Arial"/>
              </a:rPr>
              <a:t>Renal</a:t>
            </a:r>
            <a:r>
              <a:rPr sz="2800" spc="-220" dirty="0">
                <a:latin typeface="Arial"/>
                <a:cs typeface="Arial"/>
              </a:rPr>
              <a:t> </a:t>
            </a:r>
            <a:r>
              <a:rPr sz="2800" spc="-180" dirty="0">
                <a:latin typeface="Arial"/>
                <a:cs typeface="Arial"/>
              </a:rPr>
              <a:t>disease</a:t>
            </a:r>
            <a:endParaRPr sz="2800">
              <a:latin typeface="Arial"/>
              <a:cs typeface="Arial"/>
            </a:endParaRPr>
          </a:p>
          <a:p>
            <a:pPr marL="12700" marR="2427605">
              <a:lnSpc>
                <a:spcPts val="4060"/>
              </a:lnSpc>
              <a:spcBef>
                <a:spcPts val="240"/>
              </a:spcBef>
            </a:pPr>
            <a:r>
              <a:rPr sz="2800" spc="-85" dirty="0">
                <a:latin typeface="Arial"/>
                <a:cs typeface="Arial"/>
              </a:rPr>
              <a:t>Autoimmune</a:t>
            </a:r>
            <a:r>
              <a:rPr sz="2800" spc="-225" dirty="0">
                <a:latin typeface="Arial"/>
                <a:cs typeface="Arial"/>
              </a:rPr>
              <a:t> </a:t>
            </a:r>
            <a:r>
              <a:rPr sz="2800" spc="-180" dirty="0">
                <a:latin typeface="Arial"/>
                <a:cs typeface="Arial"/>
              </a:rPr>
              <a:t>disease  </a:t>
            </a:r>
            <a:r>
              <a:rPr sz="2800" spc="-90" dirty="0">
                <a:latin typeface="Arial"/>
                <a:cs typeface="Arial"/>
              </a:rPr>
              <a:t>Hyperthyroidism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40"/>
              </a:spcBef>
            </a:pPr>
            <a:r>
              <a:rPr sz="2800" spc="-204" dirty="0">
                <a:latin typeface="Arial"/>
                <a:cs typeface="Arial"/>
              </a:rPr>
              <a:t>Long </a:t>
            </a:r>
            <a:r>
              <a:rPr sz="2800" spc="-20" dirty="0">
                <a:latin typeface="Arial"/>
                <a:cs typeface="Arial"/>
              </a:rPr>
              <a:t>term </a:t>
            </a:r>
            <a:r>
              <a:rPr sz="2800" spc="-80" dirty="0">
                <a:latin typeface="Arial"/>
                <a:cs typeface="Arial"/>
              </a:rPr>
              <a:t>insulin </a:t>
            </a:r>
            <a:r>
              <a:rPr sz="2800" spc="-95" dirty="0">
                <a:latin typeface="Arial"/>
                <a:cs typeface="Arial"/>
              </a:rPr>
              <a:t>dependent</a:t>
            </a:r>
            <a:r>
              <a:rPr sz="2800" spc="-325" dirty="0">
                <a:latin typeface="Arial"/>
                <a:cs typeface="Arial"/>
              </a:rPr>
              <a:t> </a:t>
            </a:r>
            <a:r>
              <a:rPr sz="2800" spc="-114" dirty="0">
                <a:latin typeface="Arial"/>
                <a:cs typeface="Arial"/>
              </a:rPr>
              <a:t>diabetes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ransition>
    <p:zoom dir="in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30070" y="397509"/>
            <a:ext cx="547243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endParaRPr i="0" spc="-105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78230" y="1176020"/>
            <a:ext cx="7882255" cy="5483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85" dirty="0">
                <a:solidFill>
                  <a:srgbClr val="FF0000"/>
                </a:solidFill>
                <a:latin typeface="Arial"/>
                <a:cs typeface="Arial"/>
              </a:rPr>
              <a:t>Smoking</a:t>
            </a:r>
            <a:r>
              <a:rPr sz="3200" spc="-185" dirty="0">
                <a:latin typeface="Arial"/>
                <a:cs typeface="Arial"/>
              </a:rPr>
              <a:t>- </a:t>
            </a:r>
            <a:r>
              <a:rPr sz="3200" spc="-110" dirty="0">
                <a:latin typeface="Arial"/>
                <a:cs typeface="Arial"/>
              </a:rPr>
              <a:t>active </a:t>
            </a:r>
            <a:r>
              <a:rPr sz="3200" spc="-25" dirty="0">
                <a:latin typeface="Arial"/>
                <a:cs typeface="Arial"/>
              </a:rPr>
              <a:t>or </a:t>
            </a:r>
            <a:r>
              <a:rPr sz="3200" spc="-185" dirty="0">
                <a:latin typeface="Arial"/>
                <a:cs typeface="Arial"/>
              </a:rPr>
              <a:t>passive, </a:t>
            </a:r>
            <a:r>
              <a:rPr sz="3200" spc="-145" dirty="0">
                <a:latin typeface="Arial"/>
                <a:cs typeface="Arial"/>
              </a:rPr>
              <a:t>especially </a:t>
            </a:r>
            <a:r>
              <a:rPr sz="3200" spc="-90" dirty="0">
                <a:latin typeface="Arial"/>
                <a:cs typeface="Arial"/>
              </a:rPr>
              <a:t>during  </a:t>
            </a:r>
            <a:r>
              <a:rPr sz="3200" spc="5" dirty="0">
                <a:latin typeface="Arial"/>
                <a:cs typeface="Arial"/>
              </a:rPr>
              <a:t>third </a:t>
            </a:r>
            <a:r>
              <a:rPr sz="3200" spc="-45" dirty="0">
                <a:latin typeface="Arial"/>
                <a:cs typeface="Arial"/>
              </a:rPr>
              <a:t>trimester </a:t>
            </a:r>
            <a:r>
              <a:rPr sz="3200" spc="-165" dirty="0">
                <a:latin typeface="Arial"/>
                <a:cs typeface="Arial"/>
              </a:rPr>
              <a:t>is </a:t>
            </a:r>
            <a:r>
              <a:rPr sz="3200" spc="-30" dirty="0">
                <a:latin typeface="Arial"/>
                <a:cs typeface="Arial"/>
              </a:rPr>
              <a:t>important </a:t>
            </a:r>
            <a:r>
              <a:rPr sz="3200" spc="-229" dirty="0">
                <a:latin typeface="Arial"/>
                <a:cs typeface="Arial"/>
              </a:rPr>
              <a:t>cause </a:t>
            </a:r>
            <a:r>
              <a:rPr sz="3200" spc="-5" dirty="0">
                <a:latin typeface="Arial"/>
                <a:cs typeface="Arial"/>
              </a:rPr>
              <a:t>of </a:t>
            </a:r>
            <a:r>
              <a:rPr sz="3200" spc="-300" dirty="0">
                <a:latin typeface="Arial"/>
                <a:cs typeface="Arial"/>
              </a:rPr>
              <a:t>IUGR.  </a:t>
            </a:r>
            <a:r>
              <a:rPr sz="3200" spc="-85" dirty="0">
                <a:latin typeface="Arial"/>
                <a:cs typeface="Arial"/>
              </a:rPr>
              <a:t>Nicotine </a:t>
            </a:r>
            <a:r>
              <a:rPr sz="3200" spc="-235" dirty="0">
                <a:latin typeface="Arial"/>
                <a:cs typeface="Arial"/>
              </a:rPr>
              <a:t>has </a:t>
            </a:r>
            <a:r>
              <a:rPr sz="3200" spc="-125" dirty="0">
                <a:latin typeface="Arial"/>
                <a:cs typeface="Arial"/>
              </a:rPr>
              <a:t>vasoconstrctive </a:t>
            </a:r>
            <a:r>
              <a:rPr sz="3200" spc="-50" dirty="0">
                <a:latin typeface="Arial"/>
                <a:cs typeface="Arial"/>
              </a:rPr>
              <a:t>effect </a:t>
            </a:r>
            <a:r>
              <a:rPr sz="3200" spc="-100" dirty="0">
                <a:latin typeface="Arial"/>
                <a:cs typeface="Arial"/>
              </a:rPr>
              <a:t>on </a:t>
            </a:r>
            <a:r>
              <a:rPr sz="3200" spc="-40" dirty="0">
                <a:latin typeface="Arial"/>
                <a:cs typeface="Arial"/>
              </a:rPr>
              <a:t>the  </a:t>
            </a:r>
            <a:r>
              <a:rPr sz="3200" spc="-85" dirty="0">
                <a:latin typeface="Arial"/>
                <a:cs typeface="Arial"/>
              </a:rPr>
              <a:t>maternal </a:t>
            </a:r>
            <a:r>
              <a:rPr sz="3200" spc="-75" dirty="0">
                <a:latin typeface="Arial"/>
                <a:cs typeface="Arial"/>
              </a:rPr>
              <a:t>circulation </a:t>
            </a:r>
            <a:r>
              <a:rPr sz="3200" spc="-150" dirty="0">
                <a:latin typeface="Arial"/>
                <a:cs typeface="Arial"/>
              </a:rPr>
              <a:t>and </a:t>
            </a:r>
            <a:r>
              <a:rPr sz="3200" spc="-175" dirty="0">
                <a:latin typeface="Arial"/>
                <a:cs typeface="Arial"/>
              </a:rPr>
              <a:t>leads </a:t>
            </a:r>
            <a:r>
              <a:rPr sz="3200" spc="40" dirty="0">
                <a:latin typeface="Arial"/>
                <a:cs typeface="Arial"/>
              </a:rPr>
              <a:t>to </a:t>
            </a:r>
            <a:r>
              <a:rPr sz="3200" spc="-45" dirty="0">
                <a:latin typeface="Arial"/>
                <a:cs typeface="Arial"/>
              </a:rPr>
              <a:t>formaton</a:t>
            </a:r>
            <a:r>
              <a:rPr sz="3200" spc="-63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of  </a:t>
            </a:r>
            <a:r>
              <a:rPr sz="3200" spc="-75" dirty="0">
                <a:latin typeface="Arial"/>
                <a:cs typeface="Arial"/>
              </a:rPr>
              <a:t>toxic </a:t>
            </a:r>
            <a:r>
              <a:rPr sz="3200" spc="-85" dirty="0">
                <a:latin typeface="Arial"/>
                <a:cs typeface="Arial"/>
              </a:rPr>
              <a:t>metabolites </a:t>
            </a:r>
            <a:r>
              <a:rPr sz="3200" spc="-40" dirty="0">
                <a:latin typeface="Arial"/>
                <a:cs typeface="Arial"/>
              </a:rPr>
              <a:t>in</a:t>
            </a:r>
            <a:r>
              <a:rPr sz="3200" spc="-365" dirty="0">
                <a:latin typeface="Arial"/>
                <a:cs typeface="Arial"/>
              </a:rPr>
              <a:t> </a:t>
            </a:r>
            <a:r>
              <a:rPr sz="3200" spc="-85" dirty="0">
                <a:latin typeface="Arial"/>
                <a:cs typeface="Arial"/>
              </a:rPr>
              <a:t>fetus.</a:t>
            </a:r>
            <a:endParaRPr sz="3200">
              <a:latin typeface="Arial"/>
              <a:cs typeface="Arial"/>
            </a:endParaRPr>
          </a:p>
          <a:p>
            <a:pPr marL="355600" marR="655955" indent="-342900" algn="just">
              <a:lnSpc>
                <a:spcPct val="100000"/>
              </a:lnSpc>
              <a:spcBef>
                <a:spcPts val="790"/>
              </a:spcBef>
              <a:buChar char="•"/>
              <a:tabLst>
                <a:tab pos="355600" algn="l"/>
              </a:tabLst>
            </a:pPr>
            <a:r>
              <a:rPr sz="3200" spc="-114" dirty="0">
                <a:solidFill>
                  <a:srgbClr val="FF0000"/>
                </a:solidFill>
                <a:latin typeface="Arial"/>
                <a:cs typeface="Arial"/>
              </a:rPr>
              <a:t>Alchohol </a:t>
            </a:r>
            <a:r>
              <a:rPr sz="3200" spc="-155" dirty="0">
                <a:solidFill>
                  <a:srgbClr val="FF0000"/>
                </a:solidFill>
                <a:latin typeface="Arial"/>
                <a:cs typeface="Arial"/>
              </a:rPr>
              <a:t>and </a:t>
            </a:r>
            <a:r>
              <a:rPr sz="3200" spc="-190" dirty="0">
                <a:solidFill>
                  <a:srgbClr val="FF0000"/>
                </a:solidFill>
                <a:latin typeface="Arial"/>
                <a:cs typeface="Arial"/>
              </a:rPr>
              <a:t>Drugs- </a:t>
            </a:r>
            <a:r>
              <a:rPr sz="3200" spc="-114" dirty="0">
                <a:latin typeface="Arial"/>
                <a:cs typeface="Arial"/>
              </a:rPr>
              <a:t>Alchohol </a:t>
            </a:r>
            <a:r>
              <a:rPr sz="3200" spc="-225" dirty="0">
                <a:latin typeface="Arial"/>
                <a:cs typeface="Arial"/>
              </a:rPr>
              <a:t>crosses </a:t>
            </a:r>
            <a:r>
              <a:rPr sz="3200" spc="-45" dirty="0">
                <a:latin typeface="Arial"/>
                <a:cs typeface="Arial"/>
              </a:rPr>
              <a:t>the  </a:t>
            </a:r>
            <a:r>
              <a:rPr sz="3200" spc="-120" dirty="0">
                <a:latin typeface="Arial"/>
                <a:cs typeface="Arial"/>
              </a:rPr>
              <a:t>placenta </a:t>
            </a:r>
            <a:r>
              <a:rPr sz="3200" spc="-70" dirty="0">
                <a:latin typeface="Arial"/>
                <a:cs typeface="Arial"/>
              </a:rPr>
              <a:t>freely. </a:t>
            </a:r>
            <a:r>
              <a:rPr sz="3200" spc="50" dirty="0">
                <a:latin typeface="Arial"/>
                <a:cs typeface="Arial"/>
              </a:rPr>
              <a:t>It </a:t>
            </a:r>
            <a:r>
              <a:rPr sz="3200" spc="-170" dirty="0">
                <a:latin typeface="Arial"/>
                <a:cs typeface="Arial"/>
              </a:rPr>
              <a:t>acts </a:t>
            </a:r>
            <a:r>
              <a:rPr sz="3200" spc="-305" dirty="0">
                <a:latin typeface="Arial"/>
                <a:cs typeface="Arial"/>
              </a:rPr>
              <a:t>as </a:t>
            </a:r>
            <a:r>
              <a:rPr sz="3200" spc="-250" dirty="0">
                <a:latin typeface="Arial"/>
                <a:cs typeface="Arial"/>
              </a:rPr>
              <a:t>a </a:t>
            </a:r>
            <a:r>
              <a:rPr sz="3200" spc="-90" dirty="0">
                <a:latin typeface="Arial"/>
                <a:cs typeface="Arial"/>
              </a:rPr>
              <a:t>cellular</a:t>
            </a:r>
            <a:r>
              <a:rPr sz="3200" spc="-350" dirty="0">
                <a:latin typeface="Arial"/>
                <a:cs typeface="Arial"/>
              </a:rPr>
              <a:t> </a:t>
            </a:r>
            <a:r>
              <a:rPr sz="3200" spc="-125" dirty="0">
                <a:latin typeface="Arial"/>
                <a:cs typeface="Arial"/>
              </a:rPr>
              <a:t>poison  </a:t>
            </a:r>
            <a:r>
              <a:rPr sz="3200" spc="-120" dirty="0">
                <a:latin typeface="Arial"/>
                <a:cs typeface="Arial"/>
              </a:rPr>
              <a:t>reducing </a:t>
            </a:r>
            <a:r>
              <a:rPr sz="3200" spc="-35" dirty="0">
                <a:latin typeface="Arial"/>
                <a:cs typeface="Arial"/>
              </a:rPr>
              <a:t>fetal </a:t>
            </a:r>
            <a:r>
              <a:rPr sz="3200" spc="-45" dirty="0">
                <a:latin typeface="Arial"/>
                <a:cs typeface="Arial"/>
              </a:rPr>
              <a:t>growth</a:t>
            </a:r>
            <a:r>
              <a:rPr sz="3200" spc="-370" dirty="0">
                <a:latin typeface="Arial"/>
                <a:cs typeface="Arial"/>
              </a:rPr>
              <a:t> </a:t>
            </a:r>
            <a:r>
              <a:rPr sz="3200" spc="-45" dirty="0">
                <a:latin typeface="Arial"/>
                <a:cs typeface="Arial"/>
              </a:rPr>
              <a:t>potential.</a:t>
            </a:r>
            <a:endParaRPr sz="32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690"/>
              </a:spcBef>
              <a:buChar char="•"/>
              <a:tabLst>
                <a:tab pos="755015" algn="l"/>
                <a:tab pos="755650" algn="l"/>
              </a:tabLst>
            </a:pPr>
            <a:r>
              <a:rPr sz="2800" spc="-190" dirty="0">
                <a:latin typeface="Arial"/>
                <a:cs typeface="Arial"/>
              </a:rPr>
              <a:t>Cocaine </a:t>
            </a:r>
            <a:r>
              <a:rPr sz="2800" spc="-130" dirty="0">
                <a:latin typeface="Arial"/>
                <a:cs typeface="Arial"/>
              </a:rPr>
              <a:t>and </a:t>
            </a:r>
            <a:r>
              <a:rPr sz="2800" spc="-105" dirty="0">
                <a:latin typeface="Arial"/>
                <a:cs typeface="Arial"/>
              </a:rPr>
              <a:t>opiates </a:t>
            </a:r>
            <a:r>
              <a:rPr sz="2800" spc="-114" dirty="0">
                <a:latin typeface="Arial"/>
                <a:cs typeface="Arial"/>
              </a:rPr>
              <a:t>are </a:t>
            </a:r>
            <a:r>
              <a:rPr sz="2800" spc="-25" dirty="0">
                <a:latin typeface="Arial"/>
                <a:cs typeface="Arial"/>
              </a:rPr>
              <a:t>potent</a:t>
            </a:r>
            <a:r>
              <a:rPr sz="2800" spc="-185" dirty="0">
                <a:latin typeface="Arial"/>
                <a:cs typeface="Arial"/>
              </a:rPr>
              <a:t> </a:t>
            </a:r>
            <a:r>
              <a:rPr sz="2800" spc="-105" dirty="0">
                <a:latin typeface="Arial"/>
                <a:cs typeface="Arial"/>
              </a:rPr>
              <a:t>vasoconstrictors.</a:t>
            </a:r>
            <a:endParaRPr sz="2800">
              <a:latin typeface="Arial"/>
              <a:cs typeface="Arial"/>
            </a:endParaRPr>
          </a:p>
          <a:p>
            <a:pPr marL="755650" marR="325755" lvl="1" indent="-285750">
              <a:lnSpc>
                <a:spcPct val="100000"/>
              </a:lnSpc>
              <a:spcBef>
                <a:spcPts val="700"/>
              </a:spcBef>
              <a:buChar char="•"/>
              <a:tabLst>
                <a:tab pos="755015" algn="l"/>
                <a:tab pos="755650" algn="l"/>
              </a:tabLst>
            </a:pPr>
            <a:r>
              <a:rPr sz="2800" spc="-70" dirty="0">
                <a:latin typeface="Arial"/>
                <a:cs typeface="Arial"/>
              </a:rPr>
              <a:t>Warfarin, </a:t>
            </a:r>
            <a:r>
              <a:rPr sz="2800" spc="-105" dirty="0">
                <a:latin typeface="Arial"/>
                <a:cs typeface="Arial"/>
              </a:rPr>
              <a:t>anticonvulsants </a:t>
            </a:r>
            <a:r>
              <a:rPr sz="2800" spc="-135" dirty="0">
                <a:latin typeface="Arial"/>
                <a:cs typeface="Arial"/>
              </a:rPr>
              <a:t>and </a:t>
            </a:r>
            <a:r>
              <a:rPr sz="2800" spc="-85" dirty="0">
                <a:latin typeface="Arial"/>
                <a:cs typeface="Arial"/>
              </a:rPr>
              <a:t>antineoplastic  </a:t>
            </a:r>
            <a:r>
              <a:rPr sz="2800" spc="-150" dirty="0">
                <a:latin typeface="Arial"/>
                <a:cs typeface="Arial"/>
              </a:rPr>
              <a:t>agents </a:t>
            </a:r>
            <a:r>
              <a:rPr sz="2800" spc="-120" dirty="0">
                <a:latin typeface="Arial"/>
                <a:cs typeface="Arial"/>
              </a:rPr>
              <a:t>are </a:t>
            </a:r>
            <a:r>
              <a:rPr sz="2800" spc="-155" dirty="0">
                <a:latin typeface="Arial"/>
                <a:cs typeface="Arial"/>
              </a:rPr>
              <a:t>also </a:t>
            </a:r>
            <a:r>
              <a:rPr sz="2800" spc="-70" dirty="0">
                <a:latin typeface="Arial"/>
                <a:cs typeface="Arial"/>
              </a:rPr>
              <a:t>implicated </a:t>
            </a:r>
            <a:r>
              <a:rPr sz="2800" spc="-45" dirty="0">
                <a:latin typeface="Arial"/>
                <a:cs typeface="Arial"/>
              </a:rPr>
              <a:t>in growth</a:t>
            </a:r>
            <a:r>
              <a:rPr sz="2800" spc="-330" dirty="0">
                <a:latin typeface="Arial"/>
                <a:cs typeface="Arial"/>
              </a:rPr>
              <a:t> </a:t>
            </a:r>
            <a:r>
              <a:rPr sz="2800" spc="-45" dirty="0">
                <a:latin typeface="Arial"/>
                <a:cs typeface="Arial"/>
              </a:rPr>
              <a:t>restriction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ransition>
    <p:zoom dir="in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1633220"/>
            <a:ext cx="8660130" cy="30518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26289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14" dirty="0">
                <a:solidFill>
                  <a:srgbClr val="0033CC"/>
                </a:solidFill>
                <a:latin typeface="Arial"/>
                <a:cs typeface="Arial"/>
              </a:rPr>
              <a:t>Thrombophilias</a:t>
            </a:r>
            <a:r>
              <a:rPr sz="3200" spc="-114" dirty="0">
                <a:latin typeface="Arial"/>
                <a:cs typeface="Arial"/>
              </a:rPr>
              <a:t>- </a:t>
            </a:r>
            <a:r>
              <a:rPr sz="3200" spc="-80" dirty="0">
                <a:latin typeface="Arial"/>
                <a:cs typeface="Arial"/>
              </a:rPr>
              <a:t>antiphospholipid antibody  </a:t>
            </a:r>
            <a:r>
              <a:rPr sz="3200" spc="-135" dirty="0">
                <a:latin typeface="Arial"/>
                <a:cs typeface="Arial"/>
              </a:rPr>
              <a:t>syndrome </a:t>
            </a:r>
            <a:r>
              <a:rPr sz="3200" spc="-150" dirty="0">
                <a:latin typeface="Arial"/>
                <a:cs typeface="Arial"/>
              </a:rPr>
              <a:t>and </a:t>
            </a:r>
            <a:r>
              <a:rPr sz="3200" spc="-35" dirty="0">
                <a:latin typeface="Arial"/>
                <a:cs typeface="Arial"/>
              </a:rPr>
              <a:t>other </a:t>
            </a:r>
            <a:r>
              <a:rPr sz="3200" spc="-75" dirty="0">
                <a:latin typeface="Arial"/>
                <a:cs typeface="Arial"/>
              </a:rPr>
              <a:t>thrombophilias </a:t>
            </a:r>
            <a:r>
              <a:rPr sz="3200" spc="-125" dirty="0">
                <a:latin typeface="Arial"/>
                <a:cs typeface="Arial"/>
              </a:rPr>
              <a:t>leading </a:t>
            </a:r>
            <a:r>
              <a:rPr sz="3200" spc="35" dirty="0">
                <a:latin typeface="Arial"/>
                <a:cs typeface="Arial"/>
              </a:rPr>
              <a:t>to  </a:t>
            </a:r>
            <a:r>
              <a:rPr sz="3200" spc="-105" dirty="0">
                <a:latin typeface="Arial"/>
                <a:cs typeface="Arial"/>
              </a:rPr>
              <a:t>placental </a:t>
            </a:r>
            <a:r>
              <a:rPr sz="3200" spc="-100" dirty="0">
                <a:latin typeface="Arial"/>
                <a:cs typeface="Arial"/>
              </a:rPr>
              <a:t>thrombosis </a:t>
            </a:r>
            <a:r>
              <a:rPr sz="3200" spc="-155" dirty="0">
                <a:latin typeface="Arial"/>
                <a:cs typeface="Arial"/>
              </a:rPr>
              <a:t>and </a:t>
            </a:r>
            <a:r>
              <a:rPr sz="3200" spc="-85" dirty="0">
                <a:latin typeface="Arial"/>
                <a:cs typeface="Arial"/>
              </a:rPr>
              <a:t>impaired</a:t>
            </a:r>
            <a:r>
              <a:rPr sz="3200" spc="-365" dirty="0">
                <a:latin typeface="Arial"/>
                <a:cs typeface="Arial"/>
              </a:rPr>
              <a:t> </a:t>
            </a:r>
            <a:r>
              <a:rPr sz="3200" spc="-70" dirty="0">
                <a:latin typeface="Arial"/>
                <a:cs typeface="Arial"/>
              </a:rPr>
              <a:t>trophoblastic  </a:t>
            </a:r>
            <a:r>
              <a:rPr sz="3200" spc="-55" dirty="0">
                <a:latin typeface="Arial"/>
                <a:cs typeface="Arial"/>
              </a:rPr>
              <a:t>function.</a:t>
            </a:r>
            <a:endParaRPr sz="32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79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35" dirty="0">
                <a:solidFill>
                  <a:srgbClr val="0033CC"/>
                </a:solidFill>
                <a:latin typeface="Arial"/>
                <a:cs typeface="Arial"/>
              </a:rPr>
              <a:t>Nutritional </a:t>
            </a:r>
            <a:r>
              <a:rPr sz="3200" spc="-135" dirty="0">
                <a:solidFill>
                  <a:srgbClr val="0033CC"/>
                </a:solidFill>
                <a:latin typeface="Arial"/>
                <a:cs typeface="Arial"/>
              </a:rPr>
              <a:t>Deficiency- </a:t>
            </a:r>
            <a:r>
              <a:rPr sz="3200" spc="-175" dirty="0">
                <a:latin typeface="Arial"/>
                <a:cs typeface="Arial"/>
              </a:rPr>
              <a:t>leads </a:t>
            </a:r>
            <a:r>
              <a:rPr sz="3200" spc="35" dirty="0">
                <a:latin typeface="Arial"/>
                <a:cs typeface="Arial"/>
              </a:rPr>
              <a:t>to </a:t>
            </a:r>
            <a:r>
              <a:rPr sz="3200" spc="-65" dirty="0">
                <a:latin typeface="Arial"/>
                <a:cs typeface="Arial"/>
              </a:rPr>
              <a:t>deficient</a:t>
            </a:r>
            <a:r>
              <a:rPr sz="3200" spc="-465" dirty="0">
                <a:latin typeface="Arial"/>
                <a:cs typeface="Arial"/>
              </a:rPr>
              <a:t> </a:t>
            </a:r>
            <a:r>
              <a:rPr sz="3200" spc="-110" dirty="0">
                <a:latin typeface="Arial"/>
                <a:cs typeface="Arial"/>
              </a:rPr>
              <a:t>substrate  </a:t>
            </a:r>
            <a:r>
              <a:rPr sz="3200" spc="-135" dirty="0">
                <a:latin typeface="Arial"/>
                <a:cs typeface="Arial"/>
              </a:rPr>
              <a:t>supply </a:t>
            </a:r>
            <a:r>
              <a:rPr sz="3200" spc="40" dirty="0">
                <a:latin typeface="Arial"/>
                <a:cs typeface="Arial"/>
              </a:rPr>
              <a:t>to </a:t>
            </a:r>
            <a:r>
              <a:rPr sz="3200" spc="-45" dirty="0">
                <a:latin typeface="Arial"/>
                <a:cs typeface="Arial"/>
              </a:rPr>
              <a:t>the</a:t>
            </a:r>
            <a:r>
              <a:rPr sz="3200" spc="-445" dirty="0">
                <a:latin typeface="Arial"/>
                <a:cs typeface="Arial"/>
              </a:rPr>
              <a:t> </a:t>
            </a:r>
            <a:r>
              <a:rPr sz="3200" spc="-80" dirty="0">
                <a:latin typeface="Arial"/>
                <a:cs typeface="Arial"/>
              </a:rPr>
              <a:t>fetus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ransition>
    <p:zoom dir="in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41270" y="497840"/>
            <a:ext cx="4056379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i="0" u="heavy" spc="-265" dirty="0"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Diagnosis </a:t>
            </a:r>
            <a:r>
              <a:rPr i="0" u="heavy" spc="-5" dirty="0"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of</a:t>
            </a:r>
            <a:r>
              <a:rPr i="0" u="heavy" spc="-254" dirty="0"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</a:t>
            </a:r>
            <a:r>
              <a:rPr i="0" u="heavy" spc="-480" dirty="0"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IUGR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15009" y="1545590"/>
            <a:ext cx="6207760" cy="4145279"/>
          </a:xfrm>
          <a:prstGeom prst="rect">
            <a:avLst/>
          </a:prstGeom>
        </p:spPr>
        <p:txBody>
          <a:bodyPr vert="horz" wrap="square" lIns="0" tIns="1003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90"/>
              </a:spcBef>
            </a:pPr>
            <a:r>
              <a:rPr sz="2800" spc="-65" dirty="0">
                <a:solidFill>
                  <a:srgbClr val="0033CC"/>
                </a:solidFill>
                <a:latin typeface="Arial"/>
                <a:cs typeface="Arial"/>
              </a:rPr>
              <a:t>Identifying </a:t>
            </a:r>
            <a:r>
              <a:rPr sz="2800" spc="-85" dirty="0">
                <a:solidFill>
                  <a:srgbClr val="0033CC"/>
                </a:solidFill>
                <a:latin typeface="Arial"/>
                <a:cs typeface="Arial"/>
              </a:rPr>
              <a:t>mothers </a:t>
            </a:r>
            <a:r>
              <a:rPr sz="2800" spc="-30" dirty="0">
                <a:solidFill>
                  <a:srgbClr val="0033CC"/>
                </a:solidFill>
                <a:latin typeface="Arial"/>
                <a:cs typeface="Arial"/>
              </a:rPr>
              <a:t>at</a:t>
            </a:r>
            <a:r>
              <a:rPr sz="2800" spc="-300" dirty="0">
                <a:solidFill>
                  <a:srgbClr val="0033CC"/>
                </a:solidFill>
                <a:latin typeface="Arial"/>
                <a:cs typeface="Arial"/>
              </a:rPr>
              <a:t> </a:t>
            </a:r>
            <a:r>
              <a:rPr sz="2800" spc="-85" dirty="0">
                <a:solidFill>
                  <a:srgbClr val="0033CC"/>
                </a:solidFill>
                <a:latin typeface="Arial"/>
                <a:cs typeface="Arial"/>
              </a:rPr>
              <a:t>risk: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90"/>
              </a:spcBef>
            </a:pPr>
            <a:r>
              <a:rPr sz="4200" spc="-97" baseline="5952" dirty="0">
                <a:latin typeface="Symbol"/>
                <a:cs typeface="Symbol"/>
              </a:rPr>
              <a:t></a:t>
            </a:r>
            <a:r>
              <a:rPr sz="2800" spc="-65" dirty="0">
                <a:latin typeface="Arial"/>
                <a:cs typeface="Arial"/>
              </a:rPr>
              <a:t>Poor </a:t>
            </a:r>
            <a:r>
              <a:rPr sz="2800" spc="-75" dirty="0">
                <a:latin typeface="Arial"/>
                <a:cs typeface="Arial"/>
              </a:rPr>
              <a:t>maternal</a:t>
            </a:r>
            <a:r>
              <a:rPr sz="2800" spc="-26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nutrition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4200" spc="-97" baseline="5952" dirty="0">
                <a:latin typeface="Symbol"/>
                <a:cs typeface="Symbol"/>
              </a:rPr>
              <a:t></a:t>
            </a:r>
            <a:r>
              <a:rPr sz="2800" spc="-65" dirty="0">
                <a:latin typeface="Arial"/>
                <a:cs typeface="Arial"/>
              </a:rPr>
              <a:t>Poor </a:t>
            </a:r>
            <a:r>
              <a:rPr sz="2800" spc="-125" dirty="0">
                <a:latin typeface="Arial"/>
                <a:cs typeface="Arial"/>
              </a:rPr>
              <a:t>BMI </a:t>
            </a:r>
            <a:r>
              <a:rPr sz="2800" spc="-30" dirty="0">
                <a:latin typeface="Arial"/>
                <a:cs typeface="Arial"/>
              </a:rPr>
              <a:t>at</a:t>
            </a:r>
            <a:r>
              <a:rPr sz="2800" spc="-310" dirty="0">
                <a:latin typeface="Arial"/>
                <a:cs typeface="Arial"/>
              </a:rPr>
              <a:t> </a:t>
            </a:r>
            <a:r>
              <a:rPr sz="2800" spc="-90" dirty="0">
                <a:latin typeface="Arial"/>
                <a:cs typeface="Arial"/>
              </a:rPr>
              <a:t>conception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4200" spc="-187" baseline="5952" dirty="0">
                <a:latin typeface="Symbol"/>
                <a:cs typeface="Symbol"/>
              </a:rPr>
              <a:t></a:t>
            </a:r>
            <a:r>
              <a:rPr sz="2800" spc="-125" dirty="0">
                <a:latin typeface="Arial"/>
                <a:cs typeface="Arial"/>
              </a:rPr>
              <a:t>Pre-eclampsia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90"/>
              </a:spcBef>
            </a:pPr>
            <a:r>
              <a:rPr sz="4200" spc="-179" baseline="5952" dirty="0">
                <a:latin typeface="Symbol"/>
                <a:cs typeface="Symbol"/>
              </a:rPr>
              <a:t></a:t>
            </a:r>
            <a:r>
              <a:rPr sz="2800" spc="-120" dirty="0">
                <a:latin typeface="Arial"/>
                <a:cs typeface="Arial"/>
              </a:rPr>
              <a:t>Renal</a:t>
            </a:r>
            <a:r>
              <a:rPr sz="2800" spc="-145" dirty="0">
                <a:latin typeface="Arial"/>
                <a:cs typeface="Arial"/>
              </a:rPr>
              <a:t> </a:t>
            </a:r>
            <a:r>
              <a:rPr sz="2800" spc="-110" dirty="0">
                <a:latin typeface="Arial"/>
                <a:cs typeface="Arial"/>
              </a:rPr>
              <a:t>disorders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4200" spc="-262" baseline="5952" dirty="0">
                <a:latin typeface="Symbol"/>
                <a:cs typeface="Symbol"/>
              </a:rPr>
              <a:t></a:t>
            </a:r>
            <a:r>
              <a:rPr sz="2800" spc="-175" dirty="0">
                <a:latin typeface="Arial"/>
                <a:cs typeface="Arial"/>
              </a:rPr>
              <a:t>Diseases </a:t>
            </a:r>
            <a:r>
              <a:rPr sz="2800" spc="-220" dirty="0">
                <a:latin typeface="Arial"/>
                <a:cs typeface="Arial"/>
              </a:rPr>
              <a:t>causes </a:t>
            </a:r>
            <a:r>
              <a:rPr sz="2800" spc="-145" dirty="0">
                <a:latin typeface="Arial"/>
                <a:cs typeface="Arial"/>
              </a:rPr>
              <a:t>vascular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spc="-95" dirty="0">
                <a:latin typeface="Arial"/>
                <a:cs typeface="Arial"/>
              </a:rPr>
              <a:t>insufficiency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4200" spc="-82" baseline="5952" dirty="0">
                <a:latin typeface="Symbol"/>
                <a:cs typeface="Symbol"/>
              </a:rPr>
              <a:t></a:t>
            </a:r>
            <a:r>
              <a:rPr sz="2800" spc="-55" dirty="0">
                <a:latin typeface="Arial"/>
                <a:cs typeface="Arial"/>
              </a:rPr>
              <a:t>Infections</a:t>
            </a:r>
            <a:r>
              <a:rPr sz="2800" spc="-160" dirty="0">
                <a:latin typeface="Arial"/>
                <a:cs typeface="Arial"/>
              </a:rPr>
              <a:t> </a:t>
            </a:r>
            <a:r>
              <a:rPr sz="2800" spc="-310" dirty="0">
                <a:latin typeface="Arial"/>
                <a:cs typeface="Arial"/>
              </a:rPr>
              <a:t>(TORCH)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90"/>
              </a:spcBef>
            </a:pPr>
            <a:r>
              <a:rPr sz="4200" spc="-97" baseline="5952" dirty="0">
                <a:latin typeface="Symbol"/>
                <a:cs typeface="Symbol"/>
              </a:rPr>
              <a:t></a:t>
            </a:r>
            <a:r>
              <a:rPr sz="2800" spc="-65" dirty="0">
                <a:latin typeface="Arial"/>
                <a:cs typeface="Arial"/>
              </a:rPr>
              <a:t>Poor </a:t>
            </a:r>
            <a:r>
              <a:rPr sz="2800" spc="-75" dirty="0">
                <a:latin typeface="Arial"/>
                <a:cs typeface="Arial"/>
              </a:rPr>
              <a:t>maternal </a:t>
            </a:r>
            <a:r>
              <a:rPr sz="2800" spc="20" dirty="0">
                <a:latin typeface="Arial"/>
                <a:cs typeface="Arial"/>
              </a:rPr>
              <a:t>wt. </a:t>
            </a:r>
            <a:r>
              <a:rPr sz="2800" spc="-135" dirty="0">
                <a:latin typeface="Arial"/>
                <a:cs typeface="Arial"/>
              </a:rPr>
              <a:t>gain </a:t>
            </a:r>
            <a:r>
              <a:rPr sz="2800" spc="-85" dirty="0">
                <a:latin typeface="Arial"/>
                <a:cs typeface="Arial"/>
              </a:rPr>
              <a:t>during</a:t>
            </a:r>
            <a:r>
              <a:rPr sz="2800" spc="-505" dirty="0">
                <a:latin typeface="Arial"/>
                <a:cs typeface="Arial"/>
              </a:rPr>
              <a:t> </a:t>
            </a:r>
            <a:r>
              <a:rPr sz="2800" spc="-140" dirty="0">
                <a:latin typeface="Arial"/>
                <a:cs typeface="Arial"/>
              </a:rPr>
              <a:t>pregnancy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ransition>
    <p:zoom dir="in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01059" y="497840"/>
            <a:ext cx="234061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i="0" spc="-210" dirty="0">
                <a:latin typeface="Arial"/>
                <a:cs typeface="Arial"/>
              </a:rPr>
              <a:t>Definition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67359" y="1633220"/>
            <a:ext cx="8376920" cy="413036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1610" marR="5080" indent="283210">
              <a:lnSpc>
                <a:spcPct val="100000"/>
              </a:lnSpc>
              <a:spcBef>
                <a:spcPts val="100"/>
              </a:spcBef>
            </a:pPr>
            <a:r>
              <a:rPr sz="3200" spc="-135" dirty="0">
                <a:latin typeface="Arial"/>
                <a:cs typeface="Arial"/>
              </a:rPr>
              <a:t>Failure </a:t>
            </a:r>
            <a:r>
              <a:rPr sz="3200" spc="-5" dirty="0">
                <a:latin typeface="Arial"/>
                <a:cs typeface="Arial"/>
              </a:rPr>
              <a:t>of </a:t>
            </a:r>
            <a:r>
              <a:rPr sz="3200" spc="-45" dirty="0">
                <a:latin typeface="Arial"/>
                <a:cs typeface="Arial"/>
              </a:rPr>
              <a:t>the </a:t>
            </a:r>
            <a:r>
              <a:rPr sz="3200" spc="-80" dirty="0">
                <a:latin typeface="Arial"/>
                <a:cs typeface="Arial"/>
              </a:rPr>
              <a:t>fetus </a:t>
            </a:r>
            <a:r>
              <a:rPr sz="3200" spc="40" dirty="0">
                <a:latin typeface="Arial"/>
                <a:cs typeface="Arial"/>
              </a:rPr>
              <a:t>to </a:t>
            </a:r>
            <a:r>
              <a:rPr sz="3200" spc="-150" dirty="0">
                <a:latin typeface="Arial"/>
                <a:cs typeface="Arial"/>
              </a:rPr>
              <a:t>reach </a:t>
            </a:r>
            <a:r>
              <a:rPr sz="3200" spc="-45" dirty="0">
                <a:latin typeface="Arial"/>
                <a:cs typeface="Arial"/>
              </a:rPr>
              <a:t>growth </a:t>
            </a:r>
            <a:r>
              <a:rPr sz="3200" spc="-40">
                <a:latin typeface="Arial"/>
                <a:cs typeface="Arial"/>
              </a:rPr>
              <a:t>potential  </a:t>
            </a:r>
            <a:r>
              <a:rPr lang="en-IN" sz="3200" spc="-40" dirty="0" smtClean="0">
                <a:latin typeface="Arial"/>
                <a:cs typeface="Arial"/>
              </a:rPr>
              <a:t>       </a:t>
            </a:r>
            <a:r>
              <a:rPr sz="3200" spc="-165" smtClean="0">
                <a:latin typeface="Arial"/>
                <a:cs typeface="Arial"/>
              </a:rPr>
              <a:t>associated </a:t>
            </a:r>
            <a:r>
              <a:rPr sz="3200" spc="15" dirty="0">
                <a:latin typeface="Arial"/>
                <a:cs typeface="Arial"/>
              </a:rPr>
              <a:t>with </a:t>
            </a:r>
            <a:r>
              <a:rPr sz="3200" spc="-155" dirty="0">
                <a:latin typeface="Arial"/>
                <a:cs typeface="Arial"/>
              </a:rPr>
              <a:t>increased </a:t>
            </a:r>
            <a:r>
              <a:rPr sz="3200" spc="-35" dirty="0">
                <a:latin typeface="Arial"/>
                <a:cs typeface="Arial"/>
              </a:rPr>
              <a:t>morbidity </a:t>
            </a:r>
            <a:r>
              <a:rPr sz="3200" spc="-150" dirty="0">
                <a:latin typeface="Arial"/>
                <a:cs typeface="Arial"/>
              </a:rPr>
              <a:t>and  </a:t>
            </a:r>
            <a:r>
              <a:rPr sz="3200" spc="-25" dirty="0">
                <a:latin typeface="Arial"/>
                <a:cs typeface="Arial"/>
              </a:rPr>
              <a:t>mortality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4700">
              <a:latin typeface="Times New Roman"/>
              <a:cs typeface="Times New Roman"/>
            </a:endParaRPr>
          </a:p>
          <a:p>
            <a:pPr marL="204470">
              <a:lnSpc>
                <a:spcPct val="100000"/>
              </a:lnSpc>
            </a:pPr>
            <a:r>
              <a:rPr sz="3200" spc="-150" dirty="0">
                <a:latin typeface="Arial"/>
                <a:cs typeface="Arial"/>
              </a:rPr>
              <a:t>Ponderal </a:t>
            </a:r>
            <a:r>
              <a:rPr sz="3200" spc="-120" dirty="0">
                <a:latin typeface="Arial"/>
                <a:cs typeface="Arial"/>
              </a:rPr>
              <a:t>index </a:t>
            </a:r>
            <a:r>
              <a:rPr sz="3200" spc="-220" dirty="0">
                <a:latin typeface="Arial"/>
                <a:cs typeface="Arial"/>
              </a:rPr>
              <a:t>less </a:t>
            </a:r>
            <a:r>
              <a:rPr sz="3200" spc="-75" dirty="0">
                <a:latin typeface="Arial"/>
                <a:cs typeface="Arial"/>
              </a:rPr>
              <a:t>than </a:t>
            </a:r>
            <a:r>
              <a:rPr sz="3200" spc="-229" dirty="0">
                <a:latin typeface="Arial"/>
                <a:cs typeface="Arial"/>
              </a:rPr>
              <a:t>10</a:t>
            </a:r>
            <a:r>
              <a:rPr sz="2775" spc="-345" baseline="28528" dirty="0">
                <a:latin typeface="Arial"/>
                <a:cs typeface="Arial"/>
              </a:rPr>
              <a:t>th</a:t>
            </a:r>
            <a:r>
              <a:rPr sz="2775" spc="-352" baseline="28528" dirty="0">
                <a:latin typeface="Arial"/>
                <a:cs typeface="Arial"/>
              </a:rPr>
              <a:t> </a:t>
            </a:r>
            <a:r>
              <a:rPr sz="3200" spc="-75" dirty="0">
                <a:latin typeface="Arial"/>
                <a:cs typeface="Arial"/>
              </a:rPr>
              <a:t>centile.</a:t>
            </a:r>
            <a:endParaRPr sz="3200">
              <a:latin typeface="Arial"/>
              <a:cs typeface="Arial"/>
            </a:endParaRPr>
          </a:p>
          <a:p>
            <a:pPr marL="181610" marR="95250" indent="-168910">
              <a:lnSpc>
                <a:spcPct val="100000"/>
              </a:lnSpc>
              <a:spcBef>
                <a:spcPts val="500"/>
              </a:spcBef>
            </a:pPr>
            <a:r>
              <a:rPr sz="2000" spc="-110" dirty="0">
                <a:latin typeface="Arial"/>
                <a:cs typeface="Arial"/>
              </a:rPr>
              <a:t>(used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spc="25" dirty="0">
                <a:latin typeface="Arial"/>
                <a:cs typeface="Arial"/>
              </a:rPr>
              <a:t>to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identify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spc="-50" dirty="0">
                <a:latin typeface="Arial"/>
                <a:cs typeface="Arial"/>
              </a:rPr>
              <a:t>infants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spc="-100" dirty="0">
                <a:latin typeface="Arial"/>
                <a:cs typeface="Arial"/>
              </a:rPr>
              <a:t>whose </a:t>
            </a:r>
            <a:r>
              <a:rPr sz="2000" spc="-30" dirty="0">
                <a:latin typeface="Arial"/>
                <a:cs typeface="Arial"/>
              </a:rPr>
              <a:t>soft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-85" dirty="0">
                <a:latin typeface="Arial"/>
                <a:cs typeface="Arial"/>
              </a:rPr>
              <a:t>tissue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-170" dirty="0">
                <a:latin typeface="Arial"/>
                <a:cs typeface="Arial"/>
              </a:rPr>
              <a:t>mass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-105" dirty="0">
                <a:latin typeface="Arial"/>
                <a:cs typeface="Arial"/>
              </a:rPr>
              <a:t>is </a:t>
            </a:r>
            <a:r>
              <a:rPr sz="2000" spc="-40" dirty="0">
                <a:latin typeface="Arial"/>
                <a:cs typeface="Arial"/>
              </a:rPr>
              <a:t>bellow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spc="-55" dirty="0">
                <a:latin typeface="Arial"/>
                <a:cs typeface="Arial"/>
              </a:rPr>
              <a:t>normal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spc="5" dirty="0">
                <a:latin typeface="Arial"/>
                <a:cs typeface="Arial"/>
              </a:rPr>
              <a:t>for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the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spc="-125" dirty="0">
                <a:latin typeface="Arial"/>
                <a:cs typeface="Arial"/>
              </a:rPr>
              <a:t>stsge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of  </a:t>
            </a:r>
            <a:r>
              <a:rPr sz="2000" spc="-75" dirty="0">
                <a:latin typeface="Arial"/>
                <a:cs typeface="Arial"/>
              </a:rPr>
              <a:t>skeletal</a:t>
            </a:r>
            <a:r>
              <a:rPr sz="2000" spc="-114" dirty="0">
                <a:latin typeface="Arial"/>
                <a:cs typeface="Arial"/>
              </a:rPr>
              <a:t> </a:t>
            </a:r>
            <a:r>
              <a:rPr sz="2000" spc="-60" dirty="0">
                <a:latin typeface="Arial"/>
                <a:cs typeface="Arial"/>
              </a:rPr>
              <a:t>development)</a:t>
            </a:r>
            <a:endParaRPr sz="2000">
              <a:latin typeface="Arial"/>
              <a:cs typeface="Arial"/>
            </a:endParaRPr>
          </a:p>
          <a:p>
            <a:pPr marL="822960" marR="3020695" indent="2348230">
              <a:lnSpc>
                <a:spcPct val="120800"/>
              </a:lnSpc>
              <a:tabLst>
                <a:tab pos="3246755" algn="l"/>
              </a:tabLst>
            </a:pPr>
            <a:r>
              <a:rPr sz="2000" u="sng" dirty="0">
                <a:uFill>
                  <a:solidFill>
                    <a:srgbClr val="4E80BC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sng" spc="114" dirty="0">
                <a:uFill>
                  <a:solidFill>
                    <a:srgbClr val="4E80BC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sng" spc="-40" dirty="0">
                <a:uFill>
                  <a:solidFill>
                    <a:srgbClr val="4E80BC"/>
                  </a:solidFill>
                </a:uFill>
                <a:latin typeface="Arial"/>
                <a:cs typeface="Arial"/>
              </a:rPr>
              <a:t>Birthweight </a:t>
            </a:r>
            <a:r>
              <a:rPr sz="2000" u="sng" spc="-135" dirty="0">
                <a:uFill>
                  <a:solidFill>
                    <a:srgbClr val="4E80BC"/>
                  </a:solidFill>
                </a:uFill>
                <a:latin typeface="Arial"/>
                <a:cs typeface="Arial"/>
              </a:rPr>
              <a:t>x </a:t>
            </a:r>
            <a:r>
              <a:rPr sz="2000" u="sng" spc="-100" dirty="0">
                <a:uFill>
                  <a:solidFill>
                    <a:srgbClr val="4E80BC"/>
                  </a:solidFill>
                </a:uFill>
                <a:latin typeface="Arial"/>
                <a:cs typeface="Arial"/>
              </a:rPr>
              <a:t>100 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-95" dirty="0">
                <a:latin typeface="Arial"/>
                <a:cs typeface="Arial"/>
              </a:rPr>
              <a:t>Ponderal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-75" dirty="0">
                <a:latin typeface="Arial"/>
                <a:cs typeface="Arial"/>
              </a:rPr>
              <a:t>index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spc="-175" dirty="0">
                <a:latin typeface="Arial"/>
                <a:cs typeface="Arial"/>
              </a:rPr>
              <a:t>=	</a:t>
            </a:r>
            <a:r>
              <a:rPr sz="2000" spc="-105" dirty="0">
                <a:latin typeface="Arial"/>
                <a:cs typeface="Arial"/>
              </a:rPr>
              <a:t>Crown </a:t>
            </a:r>
            <a:r>
              <a:rPr sz="2000" spc="-85" dirty="0">
                <a:latin typeface="Arial"/>
                <a:cs typeface="Arial"/>
              </a:rPr>
              <a:t>–heel</a:t>
            </a:r>
            <a:r>
              <a:rPr sz="2000" spc="-160" dirty="0">
                <a:latin typeface="Arial"/>
                <a:cs typeface="Arial"/>
              </a:rPr>
              <a:t> </a:t>
            </a:r>
            <a:r>
              <a:rPr sz="2000" spc="-40" dirty="0">
                <a:latin typeface="Arial"/>
                <a:cs typeface="Arial"/>
              </a:rPr>
              <a:t>length³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  <p:transition>
    <p:zoom dir="in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633220"/>
            <a:ext cx="7856220" cy="28841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75" dirty="0">
                <a:solidFill>
                  <a:srgbClr val="0033CC"/>
                </a:solidFill>
                <a:latin typeface="Arial"/>
                <a:cs typeface="Arial"/>
              </a:rPr>
              <a:t>Determination </a:t>
            </a:r>
            <a:r>
              <a:rPr sz="3200" spc="-5" dirty="0">
                <a:solidFill>
                  <a:srgbClr val="0033CC"/>
                </a:solidFill>
                <a:latin typeface="Arial"/>
                <a:cs typeface="Arial"/>
              </a:rPr>
              <a:t>of </a:t>
            </a:r>
            <a:r>
              <a:rPr sz="3200" spc="-105" dirty="0">
                <a:solidFill>
                  <a:srgbClr val="0033CC"/>
                </a:solidFill>
                <a:latin typeface="Arial"/>
                <a:cs typeface="Arial"/>
              </a:rPr>
              <a:t>gestational </a:t>
            </a:r>
            <a:r>
              <a:rPr sz="3200" spc="-240" dirty="0">
                <a:solidFill>
                  <a:srgbClr val="0033CC"/>
                </a:solidFill>
                <a:latin typeface="Arial"/>
                <a:cs typeface="Arial"/>
              </a:rPr>
              <a:t>age </a:t>
            </a:r>
            <a:r>
              <a:rPr sz="3200" spc="-165" dirty="0">
                <a:solidFill>
                  <a:srgbClr val="0033CC"/>
                </a:solidFill>
                <a:latin typeface="Arial"/>
                <a:cs typeface="Arial"/>
              </a:rPr>
              <a:t>is </a:t>
            </a:r>
            <a:r>
              <a:rPr sz="3200" spc="-5" dirty="0">
                <a:solidFill>
                  <a:srgbClr val="0033CC"/>
                </a:solidFill>
                <a:latin typeface="Arial"/>
                <a:cs typeface="Arial"/>
              </a:rPr>
              <a:t>of</a:t>
            </a:r>
            <a:r>
              <a:rPr sz="3200" spc="-455" dirty="0">
                <a:solidFill>
                  <a:srgbClr val="0033CC"/>
                </a:solidFill>
                <a:latin typeface="Arial"/>
                <a:cs typeface="Arial"/>
              </a:rPr>
              <a:t> </a:t>
            </a:r>
            <a:r>
              <a:rPr sz="3200" spc="-55" dirty="0">
                <a:solidFill>
                  <a:srgbClr val="0033CC"/>
                </a:solidFill>
                <a:latin typeface="Arial"/>
                <a:cs typeface="Arial"/>
              </a:rPr>
              <a:t>utmost  </a:t>
            </a:r>
            <a:r>
              <a:rPr sz="3200" spc="-90" dirty="0">
                <a:solidFill>
                  <a:srgbClr val="0033CC"/>
                </a:solidFill>
                <a:latin typeface="Arial"/>
                <a:cs typeface="Arial"/>
              </a:rPr>
              <a:t>importance-</a:t>
            </a:r>
            <a:endParaRPr sz="3200">
              <a:latin typeface="Arial"/>
              <a:cs typeface="Arial"/>
            </a:endParaRPr>
          </a:p>
          <a:p>
            <a:pPr marL="755650" marR="700405" lvl="1" indent="-285750">
              <a:lnSpc>
                <a:spcPct val="100000"/>
              </a:lnSpc>
              <a:spcBef>
                <a:spcPts val="690"/>
              </a:spcBef>
              <a:buChar char="–"/>
              <a:tabLst>
                <a:tab pos="755650" algn="l"/>
              </a:tabLst>
            </a:pPr>
            <a:r>
              <a:rPr sz="2800" spc="-280" dirty="0">
                <a:latin typeface="Arial"/>
                <a:cs typeface="Arial"/>
              </a:rPr>
              <a:t>Can </a:t>
            </a:r>
            <a:r>
              <a:rPr sz="2800" spc="-135" dirty="0">
                <a:latin typeface="Arial"/>
                <a:cs typeface="Arial"/>
              </a:rPr>
              <a:t>be </a:t>
            </a:r>
            <a:r>
              <a:rPr sz="2800" spc="-105" dirty="0">
                <a:latin typeface="Arial"/>
                <a:cs typeface="Arial"/>
              </a:rPr>
              <a:t>calculated </a:t>
            </a:r>
            <a:r>
              <a:rPr sz="2800" spc="-20" dirty="0">
                <a:latin typeface="Arial"/>
                <a:cs typeface="Arial"/>
              </a:rPr>
              <a:t>from </a:t>
            </a:r>
            <a:r>
              <a:rPr sz="2800" spc="-40" dirty="0">
                <a:latin typeface="Arial"/>
                <a:cs typeface="Arial"/>
              </a:rPr>
              <a:t>the </a:t>
            </a:r>
            <a:r>
              <a:rPr sz="2800" spc="-85" dirty="0">
                <a:latin typeface="Arial"/>
                <a:cs typeface="Arial"/>
              </a:rPr>
              <a:t>date </a:t>
            </a:r>
            <a:r>
              <a:rPr sz="2800" spc="-5" dirty="0">
                <a:latin typeface="Arial"/>
                <a:cs typeface="Arial"/>
              </a:rPr>
              <a:t>of </a:t>
            </a:r>
            <a:r>
              <a:rPr sz="2800" spc="-210" dirty="0">
                <a:latin typeface="Arial"/>
                <a:cs typeface="Arial"/>
              </a:rPr>
              <a:t>LMP-</a:t>
            </a:r>
            <a:r>
              <a:rPr sz="2800" spc="-53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not  </a:t>
            </a:r>
            <a:r>
              <a:rPr sz="2800" spc="-75" dirty="0">
                <a:latin typeface="Arial"/>
                <a:cs typeface="Arial"/>
              </a:rPr>
              <a:t>reliable</a:t>
            </a:r>
            <a:endParaRPr sz="2800">
              <a:latin typeface="Arial"/>
              <a:cs typeface="Arial"/>
            </a:endParaRPr>
          </a:p>
          <a:p>
            <a:pPr marL="755650" marR="421640" lvl="1" indent="-285750">
              <a:lnSpc>
                <a:spcPct val="100000"/>
              </a:lnSpc>
              <a:spcBef>
                <a:spcPts val="700"/>
              </a:spcBef>
              <a:buChar char="–"/>
              <a:tabLst>
                <a:tab pos="755650" algn="l"/>
              </a:tabLst>
            </a:pPr>
            <a:r>
              <a:rPr sz="2800" spc="-95" dirty="0">
                <a:latin typeface="Arial"/>
                <a:cs typeface="Arial"/>
              </a:rPr>
              <a:t>Ultrasound </a:t>
            </a:r>
            <a:r>
              <a:rPr sz="2800" spc="-80" dirty="0">
                <a:latin typeface="Arial"/>
                <a:cs typeface="Arial"/>
              </a:rPr>
              <a:t>dating </a:t>
            </a:r>
            <a:r>
              <a:rPr sz="2800" spc="-70" dirty="0">
                <a:latin typeface="Arial"/>
                <a:cs typeface="Arial"/>
              </a:rPr>
              <a:t>before </a:t>
            </a:r>
            <a:r>
              <a:rPr sz="2800" spc="-145" dirty="0">
                <a:latin typeface="Arial"/>
                <a:cs typeface="Arial"/>
              </a:rPr>
              <a:t>21 </a:t>
            </a:r>
            <a:r>
              <a:rPr sz="2800" spc="-155" dirty="0">
                <a:latin typeface="Arial"/>
                <a:cs typeface="Arial"/>
              </a:rPr>
              <a:t>wks </a:t>
            </a:r>
            <a:r>
              <a:rPr sz="2800" spc="-5" dirty="0">
                <a:latin typeface="Arial"/>
                <a:cs typeface="Arial"/>
              </a:rPr>
              <a:t>of</a:t>
            </a:r>
            <a:r>
              <a:rPr sz="2800" spc="-375" dirty="0">
                <a:latin typeface="Arial"/>
                <a:cs typeface="Arial"/>
              </a:rPr>
              <a:t> </a:t>
            </a:r>
            <a:r>
              <a:rPr sz="2800" spc="-140" dirty="0">
                <a:latin typeface="Arial"/>
                <a:cs typeface="Arial"/>
              </a:rPr>
              <a:t>pregnancy  </a:t>
            </a:r>
            <a:r>
              <a:rPr sz="2800" spc="-110" dirty="0">
                <a:latin typeface="Arial"/>
                <a:cs typeface="Arial"/>
              </a:rPr>
              <a:t>provides </a:t>
            </a:r>
            <a:r>
              <a:rPr sz="2800" spc="-80" dirty="0">
                <a:latin typeface="Arial"/>
                <a:cs typeface="Arial"/>
              </a:rPr>
              <a:t>more </a:t>
            </a:r>
            <a:r>
              <a:rPr sz="2800" spc="-120" dirty="0">
                <a:latin typeface="Arial"/>
                <a:cs typeface="Arial"/>
              </a:rPr>
              <a:t>accurate</a:t>
            </a:r>
            <a:r>
              <a:rPr sz="2800" spc="-265" dirty="0">
                <a:latin typeface="Arial"/>
                <a:cs typeface="Arial"/>
              </a:rPr>
              <a:t> </a:t>
            </a:r>
            <a:r>
              <a:rPr sz="2800" spc="-80" dirty="0">
                <a:latin typeface="Arial"/>
                <a:cs typeface="Arial"/>
              </a:rPr>
              <a:t>estimate.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ransition>
    <p:zoom dir="in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41270" y="497840"/>
            <a:ext cx="4056379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i="0" spc="-265" dirty="0">
                <a:solidFill>
                  <a:srgbClr val="BF0000"/>
                </a:solidFill>
                <a:latin typeface="Arial"/>
                <a:cs typeface="Arial"/>
              </a:rPr>
              <a:t>Diagnosis </a:t>
            </a:r>
            <a:r>
              <a:rPr i="0" spc="-5" dirty="0">
                <a:solidFill>
                  <a:srgbClr val="BF0000"/>
                </a:solidFill>
                <a:latin typeface="Arial"/>
                <a:cs typeface="Arial"/>
              </a:rPr>
              <a:t>of</a:t>
            </a:r>
            <a:r>
              <a:rPr i="0" spc="-254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i="0" spc="-480" dirty="0">
                <a:solidFill>
                  <a:srgbClr val="BF0000"/>
                </a:solidFill>
                <a:latin typeface="Arial"/>
                <a:cs typeface="Arial"/>
              </a:rPr>
              <a:t>IUGR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33220"/>
            <a:ext cx="7090409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7050" marR="5080" indent="-514350">
              <a:lnSpc>
                <a:spcPct val="100000"/>
              </a:lnSpc>
              <a:spcBef>
                <a:spcPts val="100"/>
              </a:spcBef>
              <a:tabLst>
                <a:tab pos="526415" algn="l"/>
              </a:tabLst>
            </a:pPr>
            <a:r>
              <a:rPr sz="3200" spc="-125" dirty="0">
                <a:solidFill>
                  <a:srgbClr val="FF0000"/>
                </a:solidFill>
                <a:latin typeface="Arial"/>
                <a:cs typeface="Arial"/>
              </a:rPr>
              <a:t>1.	Clinically- </a:t>
            </a:r>
            <a:r>
              <a:rPr sz="3200" spc="-170" dirty="0">
                <a:latin typeface="Arial"/>
                <a:cs typeface="Arial"/>
              </a:rPr>
              <a:t>Serial </a:t>
            </a:r>
            <a:r>
              <a:rPr sz="3200" spc="-130" dirty="0">
                <a:latin typeface="Arial"/>
                <a:cs typeface="Arial"/>
              </a:rPr>
              <a:t>measurement </a:t>
            </a:r>
            <a:r>
              <a:rPr sz="3200" spc="-5" dirty="0">
                <a:latin typeface="Arial"/>
                <a:cs typeface="Arial"/>
              </a:rPr>
              <a:t>of</a:t>
            </a:r>
            <a:r>
              <a:rPr sz="3200" spc="-254" dirty="0">
                <a:latin typeface="Arial"/>
                <a:cs typeface="Arial"/>
              </a:rPr>
              <a:t> </a:t>
            </a:r>
            <a:r>
              <a:rPr sz="3200" spc="-80" dirty="0">
                <a:latin typeface="Arial"/>
                <a:cs typeface="Arial"/>
              </a:rPr>
              <a:t>fundal  height </a:t>
            </a:r>
            <a:r>
              <a:rPr sz="3200" spc="-155" dirty="0">
                <a:latin typeface="Arial"/>
                <a:cs typeface="Arial"/>
              </a:rPr>
              <a:t>and </a:t>
            </a:r>
            <a:r>
              <a:rPr sz="3200" spc="-110" dirty="0">
                <a:latin typeface="Arial"/>
                <a:cs typeface="Arial"/>
              </a:rPr>
              <a:t>abdominal</a:t>
            </a:r>
            <a:r>
              <a:rPr sz="3200" spc="-295" dirty="0">
                <a:latin typeface="Arial"/>
                <a:cs typeface="Arial"/>
              </a:rPr>
              <a:t> </a:t>
            </a:r>
            <a:r>
              <a:rPr sz="3200" spc="-40" dirty="0">
                <a:latin typeface="Arial"/>
                <a:cs typeface="Arial"/>
              </a:rPr>
              <a:t>girth.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35989" y="2660650"/>
            <a:ext cx="32004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935" dirty="0">
                <a:latin typeface="Symbol"/>
                <a:cs typeface="Symbol"/>
              </a:rPr>
              <a:t></a:t>
            </a:r>
            <a:endParaRPr sz="2800">
              <a:latin typeface="Symbol"/>
              <a:cs typeface="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35989" y="3601720"/>
            <a:ext cx="30924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235" dirty="0">
                <a:solidFill>
                  <a:srgbClr val="41149A"/>
                </a:solidFill>
                <a:latin typeface="Symbol"/>
                <a:cs typeface="Symbol"/>
              </a:rPr>
              <a:t></a:t>
            </a:r>
            <a:endParaRPr sz="2800">
              <a:latin typeface="Symbol"/>
              <a:cs typeface="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35989" y="4544059"/>
            <a:ext cx="30924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235" dirty="0">
                <a:solidFill>
                  <a:srgbClr val="41149A"/>
                </a:solidFill>
                <a:latin typeface="Symbol"/>
                <a:cs typeface="Symbol"/>
              </a:rPr>
              <a:t></a:t>
            </a:r>
            <a:endParaRPr sz="280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50339" y="2696209"/>
            <a:ext cx="6793865" cy="23467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800" spc="-130" dirty="0">
                <a:latin typeface="Times New Roman" pitchFamily="18" charset="0"/>
                <a:cs typeface="Times New Roman" pitchFamily="18" charset="0"/>
              </a:rPr>
              <a:t>Symphysio-fundal </a:t>
            </a:r>
            <a:r>
              <a:rPr sz="2800" spc="-75" dirty="0">
                <a:latin typeface="Times New Roman" pitchFamily="18" charset="0"/>
                <a:cs typeface="Times New Roman" pitchFamily="18" charset="0"/>
              </a:rPr>
              <a:t>height normally </a:t>
            </a:r>
            <a:r>
              <a:rPr sz="2800" spc="-160" dirty="0">
                <a:latin typeface="Times New Roman" pitchFamily="18" charset="0"/>
                <a:cs typeface="Times New Roman" pitchFamily="18" charset="0"/>
              </a:rPr>
              <a:t>increases</a:t>
            </a:r>
            <a:r>
              <a:rPr sz="2800" spc="-3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114" dirty="0">
                <a:latin typeface="Times New Roman" pitchFamily="18" charset="0"/>
                <a:cs typeface="Times New Roman" pitchFamily="18" charset="0"/>
              </a:rPr>
              <a:t>by  </a:t>
            </a:r>
            <a:r>
              <a:rPr sz="2800" spc="-155" dirty="0">
                <a:latin typeface="Times New Roman" pitchFamily="18" charset="0"/>
                <a:cs typeface="Times New Roman" pitchFamily="18" charset="0"/>
              </a:rPr>
              <a:t>1cm </a:t>
            </a:r>
            <a:r>
              <a:rPr sz="2800" spc="-75" dirty="0">
                <a:latin typeface="Times New Roman" pitchFamily="18" charset="0"/>
                <a:cs typeface="Times New Roman" pitchFamily="18" charset="0"/>
              </a:rPr>
              <a:t>per </a:t>
            </a:r>
            <a:r>
              <a:rPr sz="2800" spc="-80" dirty="0">
                <a:latin typeface="Times New Roman" pitchFamily="18" charset="0"/>
                <a:cs typeface="Times New Roman" pitchFamily="18" charset="0"/>
              </a:rPr>
              <a:t>wk </a:t>
            </a:r>
            <a:r>
              <a:rPr sz="2800" spc="55" dirty="0">
                <a:latin typeface="Times New Roman" pitchFamily="18" charset="0"/>
                <a:cs typeface="Times New Roman" pitchFamily="18" charset="0"/>
              </a:rPr>
              <a:t>b/w </a:t>
            </a:r>
            <a:r>
              <a:rPr sz="2800" spc="-145" dirty="0">
                <a:latin typeface="Times New Roman" pitchFamily="18" charset="0"/>
                <a:cs typeface="Times New Roman" pitchFamily="18" charset="0"/>
              </a:rPr>
              <a:t>14 </a:t>
            </a:r>
            <a:r>
              <a:rPr sz="2800" spc="-135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800" spc="-145" dirty="0">
                <a:latin typeface="Times New Roman" pitchFamily="18" charset="0"/>
                <a:cs typeface="Times New Roman" pitchFamily="18" charset="0"/>
              </a:rPr>
              <a:t>32</a:t>
            </a:r>
            <a:r>
              <a:rPr sz="2800" spc="-5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135" dirty="0">
                <a:latin typeface="Times New Roman" pitchFamily="18" charset="0"/>
                <a:cs typeface="Times New Roman" pitchFamily="18" charset="0"/>
              </a:rPr>
              <a:t>wks.</a:t>
            </a:r>
            <a:endParaRPr sz="2800">
              <a:latin typeface="Times New Roman" pitchFamily="18" charset="0"/>
              <a:cs typeface="Times New Roman" pitchFamily="18" charset="0"/>
            </a:endParaRPr>
          </a:p>
          <a:p>
            <a:pPr marL="12700" marR="596900">
              <a:lnSpc>
                <a:spcPct val="100000"/>
              </a:lnSpc>
              <a:spcBef>
                <a:spcPts val="700"/>
              </a:spcBef>
            </a:pPr>
            <a:r>
              <a:rPr sz="2800" spc="-33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IN" sz="2800" spc="-3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33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140" dirty="0">
                <a:latin typeface="Times New Roman" pitchFamily="18" charset="0"/>
                <a:cs typeface="Times New Roman" pitchFamily="18" charset="0"/>
              </a:rPr>
              <a:t>lag </a:t>
            </a:r>
            <a:r>
              <a:rPr sz="2800" spc="-165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800" spc="-160" dirty="0">
                <a:latin typeface="Times New Roman" pitchFamily="18" charset="0"/>
                <a:cs typeface="Times New Roman" pitchFamily="18" charset="0"/>
              </a:rPr>
              <a:t>fundal </a:t>
            </a:r>
            <a:r>
              <a:rPr sz="2800" spc="-80" dirty="0">
                <a:latin typeface="Times New Roman" pitchFamily="18" charset="0"/>
                <a:cs typeface="Times New Roman" pitchFamily="18" charset="0"/>
              </a:rPr>
              <a:t>ht. </a:t>
            </a:r>
            <a:r>
              <a:rPr sz="2800" spc="-15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800" spc="-229" dirty="0">
                <a:latin typeface="Times New Roman" pitchFamily="18" charset="0"/>
                <a:cs typeface="Times New Roman" pitchFamily="18" charset="0"/>
              </a:rPr>
              <a:t>4wks </a:t>
            </a:r>
            <a:r>
              <a:rPr sz="2800" spc="-275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800" spc="-235" dirty="0">
                <a:latin typeface="Times New Roman" pitchFamily="18" charset="0"/>
                <a:cs typeface="Times New Roman" pitchFamily="18" charset="0"/>
              </a:rPr>
              <a:t>suggestive </a:t>
            </a:r>
            <a:r>
              <a:rPr sz="2800" spc="-150" dirty="0">
                <a:latin typeface="Times New Roman" pitchFamily="18" charset="0"/>
                <a:cs typeface="Times New Roman" pitchFamily="18" charset="0"/>
              </a:rPr>
              <a:t>of  </a:t>
            </a:r>
            <a:r>
              <a:rPr sz="2800" spc="-160" dirty="0">
                <a:latin typeface="Times New Roman" pitchFamily="18" charset="0"/>
                <a:cs typeface="Times New Roman" pitchFamily="18" charset="0"/>
              </a:rPr>
              <a:t>moderate</a:t>
            </a:r>
            <a:r>
              <a:rPr sz="2800" spc="-1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229" dirty="0">
                <a:latin typeface="Times New Roman" pitchFamily="18" charset="0"/>
                <a:cs typeface="Times New Roman" pitchFamily="18" charset="0"/>
              </a:rPr>
              <a:t>IUGR.</a:t>
            </a:r>
            <a:endParaRPr sz="280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2800" spc="-33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IN" sz="2800" spc="-3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140" smtClean="0">
                <a:latin typeface="Times New Roman" pitchFamily="18" charset="0"/>
                <a:cs typeface="Times New Roman" pitchFamily="18" charset="0"/>
              </a:rPr>
              <a:t>lag </a:t>
            </a:r>
            <a:r>
              <a:rPr sz="2800" spc="-145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800" spc="-195" dirty="0">
                <a:latin typeface="Times New Roman" pitchFamily="18" charset="0"/>
                <a:cs typeface="Times New Roman" pitchFamily="18" charset="0"/>
              </a:rPr>
              <a:t>&gt;6 </a:t>
            </a:r>
            <a:r>
              <a:rPr sz="2800" spc="-260" dirty="0">
                <a:latin typeface="Times New Roman" pitchFamily="18" charset="0"/>
                <a:cs typeface="Times New Roman" pitchFamily="18" charset="0"/>
              </a:rPr>
              <a:t>wks </a:t>
            </a:r>
            <a:r>
              <a:rPr sz="2800" spc="-280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800" spc="-235" dirty="0">
                <a:latin typeface="Times New Roman" pitchFamily="18" charset="0"/>
                <a:cs typeface="Times New Roman" pitchFamily="18" charset="0"/>
              </a:rPr>
              <a:t>suggestive </a:t>
            </a:r>
            <a:r>
              <a:rPr sz="2800" spc="-145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800" spc="-235" dirty="0">
                <a:latin typeface="Times New Roman" pitchFamily="18" charset="0"/>
                <a:cs typeface="Times New Roman" pitchFamily="18" charset="0"/>
              </a:rPr>
              <a:t>severe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229" dirty="0">
                <a:latin typeface="Times New Roman" pitchFamily="18" charset="0"/>
                <a:cs typeface="Times New Roman" pitchFamily="18" charset="0"/>
              </a:rPr>
              <a:t>IUGR.</a:t>
            </a:r>
            <a:endParaRPr sz="2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 dir="in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02129" y="163829"/>
            <a:ext cx="553148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i="0" spc="-235" dirty="0">
                <a:latin typeface="Arial"/>
                <a:cs typeface="Arial"/>
              </a:rPr>
              <a:t>Sonographic</a:t>
            </a:r>
            <a:r>
              <a:rPr i="0" spc="-240" dirty="0">
                <a:latin typeface="Arial"/>
                <a:cs typeface="Arial"/>
              </a:rPr>
              <a:t> </a:t>
            </a:r>
            <a:r>
              <a:rPr i="0" spc="-130" dirty="0">
                <a:latin typeface="Arial"/>
                <a:cs typeface="Arial"/>
              </a:rPr>
              <a:t>evaluation-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35989" y="2061210"/>
            <a:ext cx="7378700" cy="1907539"/>
          </a:xfrm>
          <a:prstGeom prst="rect">
            <a:avLst/>
          </a:prstGeom>
        </p:spPr>
        <p:txBody>
          <a:bodyPr vert="horz" wrap="square" lIns="0" tIns="1003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90"/>
              </a:spcBef>
            </a:pPr>
            <a:r>
              <a:rPr sz="2800" spc="-130" dirty="0">
                <a:latin typeface="Arial"/>
                <a:cs typeface="Arial"/>
              </a:rPr>
              <a:t>Fetal</a:t>
            </a:r>
            <a:r>
              <a:rPr sz="2800" spc="-145" dirty="0">
                <a:latin typeface="Arial"/>
                <a:cs typeface="Arial"/>
              </a:rPr>
              <a:t> </a:t>
            </a:r>
            <a:r>
              <a:rPr sz="2800" spc="-50" dirty="0">
                <a:latin typeface="Arial"/>
                <a:cs typeface="Arial"/>
              </a:rPr>
              <a:t>biometry:</a:t>
            </a:r>
            <a:endParaRPr sz="2800">
              <a:latin typeface="Arial"/>
              <a:cs typeface="Arial"/>
            </a:endParaRPr>
          </a:p>
          <a:p>
            <a:pPr marL="527050" marR="5080" indent="-514350">
              <a:lnSpc>
                <a:spcPct val="100000"/>
              </a:lnSpc>
              <a:spcBef>
                <a:spcPts val="690"/>
              </a:spcBef>
              <a:tabLst>
                <a:tab pos="526415" algn="l"/>
              </a:tabLst>
            </a:pPr>
            <a:r>
              <a:rPr sz="2800" spc="-30" dirty="0">
                <a:solidFill>
                  <a:srgbClr val="0033CC"/>
                </a:solidFill>
                <a:latin typeface="Arial"/>
                <a:cs typeface="Arial"/>
              </a:rPr>
              <a:t>i.	</a:t>
            </a:r>
            <a:r>
              <a:rPr sz="2800" spc="-145" dirty="0">
                <a:solidFill>
                  <a:srgbClr val="0033CC"/>
                </a:solidFill>
                <a:latin typeface="Arial"/>
                <a:cs typeface="Arial"/>
              </a:rPr>
              <a:t>BPD(Biparietal </a:t>
            </a:r>
            <a:r>
              <a:rPr sz="2800" spc="-95" dirty="0">
                <a:solidFill>
                  <a:srgbClr val="0033CC"/>
                </a:solidFill>
                <a:latin typeface="Arial"/>
                <a:cs typeface="Arial"/>
              </a:rPr>
              <a:t>Diameter)- </a:t>
            </a:r>
            <a:r>
              <a:rPr sz="2800" spc="-130" dirty="0">
                <a:latin typeface="Arial"/>
                <a:cs typeface="Arial"/>
              </a:rPr>
              <a:t>When </a:t>
            </a:r>
            <a:r>
              <a:rPr sz="2800" spc="-45" dirty="0">
                <a:latin typeface="Arial"/>
                <a:cs typeface="Arial"/>
              </a:rPr>
              <a:t>growth </a:t>
            </a:r>
            <a:r>
              <a:rPr sz="2800" spc="-50" dirty="0">
                <a:latin typeface="Arial"/>
                <a:cs typeface="Arial"/>
              </a:rPr>
              <a:t>rate</a:t>
            </a:r>
            <a:r>
              <a:rPr sz="2800" spc="-3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of  </a:t>
            </a:r>
            <a:r>
              <a:rPr sz="2800" spc="-360" dirty="0">
                <a:latin typeface="Arial"/>
                <a:cs typeface="Arial"/>
              </a:rPr>
              <a:t>BPD </a:t>
            </a:r>
            <a:r>
              <a:rPr sz="2800" spc="-145" dirty="0">
                <a:latin typeface="Arial"/>
                <a:cs typeface="Arial"/>
              </a:rPr>
              <a:t>is </a:t>
            </a:r>
            <a:r>
              <a:rPr sz="2800" spc="-75" dirty="0">
                <a:latin typeface="Arial"/>
                <a:cs typeface="Arial"/>
              </a:rPr>
              <a:t>below </a:t>
            </a:r>
            <a:r>
              <a:rPr sz="2800" spc="-220" dirty="0">
                <a:latin typeface="Arial"/>
                <a:cs typeface="Arial"/>
              </a:rPr>
              <a:t>5</a:t>
            </a:r>
            <a:r>
              <a:rPr sz="2400" spc="-330" baseline="29513" dirty="0">
                <a:latin typeface="Arial"/>
                <a:cs typeface="Arial"/>
              </a:rPr>
              <a:t>th </a:t>
            </a:r>
            <a:r>
              <a:rPr sz="2800" spc="-75" dirty="0">
                <a:latin typeface="Arial"/>
                <a:cs typeface="Arial"/>
              </a:rPr>
              <a:t>percentile, </a:t>
            </a:r>
            <a:r>
              <a:rPr sz="2800" spc="-260" dirty="0">
                <a:latin typeface="Arial"/>
                <a:cs typeface="Arial"/>
              </a:rPr>
              <a:t>82% </a:t>
            </a:r>
            <a:r>
              <a:rPr sz="2800" spc="-5" dirty="0">
                <a:latin typeface="Arial"/>
                <a:cs typeface="Arial"/>
              </a:rPr>
              <a:t>of </a:t>
            </a:r>
            <a:r>
              <a:rPr sz="2800" spc="-50" dirty="0">
                <a:latin typeface="Arial"/>
                <a:cs typeface="Arial"/>
              </a:rPr>
              <a:t>births </a:t>
            </a:r>
            <a:r>
              <a:rPr sz="2800" spc="-114" dirty="0">
                <a:latin typeface="Arial"/>
                <a:cs typeface="Arial"/>
              </a:rPr>
              <a:t>are  </a:t>
            </a:r>
            <a:r>
              <a:rPr sz="2800" spc="-75" dirty="0">
                <a:latin typeface="Arial"/>
                <a:cs typeface="Arial"/>
              </a:rPr>
              <a:t>below </a:t>
            </a:r>
            <a:r>
              <a:rPr sz="2800" spc="-204" dirty="0">
                <a:latin typeface="Arial"/>
                <a:cs typeface="Arial"/>
              </a:rPr>
              <a:t>10</a:t>
            </a:r>
            <a:r>
              <a:rPr sz="2400" spc="-307" baseline="29513" dirty="0">
                <a:latin typeface="Arial"/>
                <a:cs typeface="Arial"/>
              </a:rPr>
              <a:t>th</a:t>
            </a:r>
            <a:r>
              <a:rPr sz="2400" spc="-225" baseline="29513" dirty="0">
                <a:latin typeface="Arial"/>
                <a:cs typeface="Arial"/>
              </a:rPr>
              <a:t> </a:t>
            </a:r>
            <a:r>
              <a:rPr sz="2800" spc="-70" dirty="0">
                <a:latin typeface="Arial"/>
                <a:cs typeface="Arial"/>
              </a:rPr>
              <a:t>percentile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ransition>
    <p:zoom dir="in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3370" y="389890"/>
            <a:ext cx="8101330" cy="1488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83565" marR="5080" indent="-571500">
              <a:lnSpc>
                <a:spcPct val="100000"/>
              </a:lnSpc>
              <a:spcBef>
                <a:spcPts val="100"/>
              </a:spcBef>
              <a:tabLst>
                <a:tab pos="583565" algn="l"/>
              </a:tabLst>
            </a:pPr>
            <a:r>
              <a:rPr sz="3200" i="0" spc="-15" dirty="0">
                <a:solidFill>
                  <a:srgbClr val="0033CC"/>
                </a:solidFill>
                <a:latin typeface="Arial"/>
                <a:cs typeface="Arial"/>
              </a:rPr>
              <a:t>ii.	</a:t>
            </a:r>
            <a:r>
              <a:rPr sz="3200" i="0" spc="-114" dirty="0">
                <a:solidFill>
                  <a:srgbClr val="0033CC"/>
                </a:solidFill>
                <a:latin typeface="Arial"/>
                <a:cs typeface="Arial"/>
              </a:rPr>
              <a:t>Abdominal circumference </a:t>
            </a:r>
            <a:r>
              <a:rPr sz="3200" i="0" spc="-450" dirty="0">
                <a:solidFill>
                  <a:srgbClr val="000000"/>
                </a:solidFill>
                <a:latin typeface="Arial"/>
                <a:cs typeface="Arial"/>
              </a:rPr>
              <a:t>AC </a:t>
            </a:r>
            <a:r>
              <a:rPr sz="3200" i="0" spc="-150" dirty="0">
                <a:solidFill>
                  <a:srgbClr val="000000"/>
                </a:solidFill>
                <a:latin typeface="Arial"/>
                <a:cs typeface="Arial"/>
              </a:rPr>
              <a:t>and </a:t>
            </a:r>
            <a:r>
              <a:rPr sz="3200" i="0" spc="-35" dirty="0">
                <a:solidFill>
                  <a:srgbClr val="000000"/>
                </a:solidFill>
                <a:latin typeface="Arial"/>
                <a:cs typeface="Arial"/>
              </a:rPr>
              <a:t>fetal </a:t>
            </a:r>
            <a:r>
              <a:rPr sz="3200" i="0" spc="80" dirty="0">
                <a:solidFill>
                  <a:srgbClr val="000000"/>
                </a:solidFill>
                <a:latin typeface="Arial"/>
                <a:cs typeface="Arial"/>
              </a:rPr>
              <a:t>wt</a:t>
            </a:r>
            <a:r>
              <a:rPr sz="3200" i="0" spc="-60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3200" i="0" spc="-135" dirty="0">
                <a:solidFill>
                  <a:srgbClr val="000000"/>
                </a:solidFill>
                <a:latin typeface="Arial"/>
                <a:cs typeface="Arial"/>
              </a:rPr>
              <a:t>are  </a:t>
            </a:r>
            <a:r>
              <a:rPr sz="3200" i="0" spc="-100" dirty="0">
                <a:solidFill>
                  <a:srgbClr val="000000"/>
                </a:solidFill>
                <a:latin typeface="Arial"/>
                <a:cs typeface="Arial"/>
              </a:rPr>
              <a:t>most </a:t>
            </a:r>
            <a:r>
              <a:rPr sz="3200" i="0" spc="-135" dirty="0">
                <a:solidFill>
                  <a:srgbClr val="000000"/>
                </a:solidFill>
                <a:latin typeface="Arial"/>
                <a:cs typeface="Arial"/>
              </a:rPr>
              <a:t>accurate </a:t>
            </a:r>
            <a:r>
              <a:rPr sz="3200" i="0" spc="-90" dirty="0">
                <a:solidFill>
                  <a:srgbClr val="000000"/>
                </a:solidFill>
                <a:latin typeface="Arial"/>
                <a:cs typeface="Arial"/>
              </a:rPr>
              <a:t>ultrasound </a:t>
            </a:r>
            <a:r>
              <a:rPr sz="3200" i="0" spc="-120" dirty="0">
                <a:solidFill>
                  <a:srgbClr val="000000"/>
                </a:solidFill>
                <a:latin typeface="Arial"/>
                <a:cs typeface="Arial"/>
              </a:rPr>
              <a:t>parameters </a:t>
            </a:r>
            <a:r>
              <a:rPr sz="3200" i="0" spc="10" dirty="0">
                <a:solidFill>
                  <a:srgbClr val="000000"/>
                </a:solidFill>
                <a:latin typeface="Arial"/>
                <a:cs typeface="Arial"/>
              </a:rPr>
              <a:t>for  </a:t>
            </a:r>
            <a:r>
              <a:rPr sz="3200" i="0" spc="-165" dirty="0">
                <a:solidFill>
                  <a:srgbClr val="000000"/>
                </a:solidFill>
                <a:latin typeface="Arial"/>
                <a:cs typeface="Arial"/>
              </a:rPr>
              <a:t>diagnosis </a:t>
            </a:r>
            <a:r>
              <a:rPr sz="3200" i="0" spc="-5" dirty="0">
                <a:solidFill>
                  <a:srgbClr val="000000"/>
                </a:solidFill>
                <a:latin typeface="Arial"/>
                <a:cs typeface="Arial"/>
              </a:rPr>
              <a:t>of</a:t>
            </a:r>
            <a:r>
              <a:rPr sz="3200" i="0" spc="-19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3200" i="0" spc="-300" dirty="0">
                <a:solidFill>
                  <a:srgbClr val="000000"/>
                </a:solidFill>
                <a:latin typeface="Arial"/>
                <a:cs typeface="Arial"/>
              </a:rPr>
              <a:t>IUGR.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3370" y="1851659"/>
            <a:ext cx="8295005" cy="4090670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560705">
              <a:lnSpc>
                <a:spcPct val="100000"/>
              </a:lnSpc>
              <a:spcBef>
                <a:spcPts val="900"/>
              </a:spcBef>
            </a:pPr>
            <a:r>
              <a:rPr sz="3200" spc="-455" dirty="0">
                <a:latin typeface="Arial"/>
                <a:cs typeface="Arial"/>
              </a:rPr>
              <a:t>AC </a:t>
            </a:r>
            <a:r>
              <a:rPr sz="3200" spc="-275" dirty="0">
                <a:latin typeface="Arial"/>
                <a:cs typeface="Arial"/>
              </a:rPr>
              <a:t>&lt; </a:t>
            </a:r>
            <a:r>
              <a:rPr sz="3200" spc="-35" dirty="0">
                <a:latin typeface="Arial"/>
                <a:cs typeface="Arial"/>
              </a:rPr>
              <a:t>5mm/wk </a:t>
            </a:r>
            <a:r>
              <a:rPr sz="3200" spc="-70" dirty="0">
                <a:latin typeface="Arial"/>
                <a:cs typeface="Arial"/>
              </a:rPr>
              <a:t>reduction </a:t>
            </a:r>
            <a:r>
              <a:rPr sz="3200" spc="-165" dirty="0">
                <a:latin typeface="Arial"/>
                <a:cs typeface="Arial"/>
              </a:rPr>
              <a:t>is </a:t>
            </a:r>
            <a:r>
              <a:rPr sz="3200" spc="-170" dirty="0">
                <a:latin typeface="Arial"/>
                <a:cs typeface="Arial"/>
              </a:rPr>
              <a:t>suggestive </a:t>
            </a:r>
            <a:r>
              <a:rPr sz="3200" spc="-5" dirty="0">
                <a:latin typeface="Arial"/>
                <a:cs typeface="Arial"/>
              </a:rPr>
              <a:t>of</a:t>
            </a:r>
            <a:r>
              <a:rPr sz="3200" spc="-520" dirty="0">
                <a:latin typeface="Arial"/>
                <a:cs typeface="Arial"/>
              </a:rPr>
              <a:t> </a:t>
            </a:r>
            <a:r>
              <a:rPr sz="3200" spc="-350" dirty="0">
                <a:latin typeface="Arial"/>
                <a:cs typeface="Arial"/>
              </a:rPr>
              <a:t>IUGR</a:t>
            </a:r>
            <a:endParaRPr sz="3200">
              <a:latin typeface="Arial"/>
              <a:cs typeface="Arial"/>
            </a:endParaRPr>
          </a:p>
          <a:p>
            <a:pPr marL="583565" marR="922019" indent="-571500">
              <a:lnSpc>
                <a:spcPct val="100000"/>
              </a:lnSpc>
              <a:spcBef>
                <a:spcPts val="800"/>
              </a:spcBef>
              <a:tabLst>
                <a:tab pos="583565" algn="l"/>
              </a:tabLst>
            </a:pPr>
            <a:r>
              <a:rPr sz="3200" spc="-10" dirty="0">
                <a:solidFill>
                  <a:srgbClr val="0033CC"/>
                </a:solidFill>
                <a:latin typeface="Arial"/>
                <a:cs typeface="Arial"/>
              </a:rPr>
              <a:t>iii.	</a:t>
            </a:r>
            <a:r>
              <a:rPr sz="3200" spc="-110" dirty="0">
                <a:solidFill>
                  <a:srgbClr val="0033CC"/>
                </a:solidFill>
                <a:latin typeface="Arial"/>
                <a:cs typeface="Arial"/>
              </a:rPr>
              <a:t>Measurement </a:t>
            </a:r>
            <a:r>
              <a:rPr sz="3200" spc="-80" dirty="0">
                <a:solidFill>
                  <a:srgbClr val="0033CC"/>
                </a:solidFill>
                <a:latin typeface="Arial"/>
                <a:cs typeface="Arial"/>
              </a:rPr>
              <a:t>ratios- </a:t>
            </a:r>
            <a:r>
              <a:rPr sz="3200" spc="-55" dirty="0">
                <a:latin typeface="Arial"/>
                <a:cs typeface="Arial"/>
              </a:rPr>
              <a:t>there </a:t>
            </a:r>
            <a:r>
              <a:rPr sz="3200" spc="-130" dirty="0">
                <a:latin typeface="Arial"/>
                <a:cs typeface="Arial"/>
              </a:rPr>
              <a:t>are </a:t>
            </a:r>
            <a:r>
              <a:rPr sz="3200" spc="-190" dirty="0">
                <a:latin typeface="Arial"/>
                <a:cs typeface="Arial"/>
              </a:rPr>
              <a:t>some</a:t>
            </a:r>
            <a:r>
              <a:rPr sz="3200" spc="-490" dirty="0">
                <a:latin typeface="Arial"/>
                <a:cs typeface="Arial"/>
              </a:rPr>
              <a:t> </a:t>
            </a:r>
            <a:r>
              <a:rPr sz="3200" spc="-240" dirty="0">
                <a:latin typeface="Arial"/>
                <a:cs typeface="Arial"/>
              </a:rPr>
              <a:t>age  </a:t>
            </a:r>
            <a:r>
              <a:rPr sz="3200" spc="-90" dirty="0">
                <a:latin typeface="Arial"/>
                <a:cs typeface="Arial"/>
              </a:rPr>
              <a:t>independent </a:t>
            </a:r>
            <a:r>
              <a:rPr sz="3200" spc="-80" dirty="0">
                <a:latin typeface="Arial"/>
                <a:cs typeface="Arial"/>
              </a:rPr>
              <a:t>ratios </a:t>
            </a:r>
            <a:r>
              <a:rPr sz="3200" spc="35" dirty="0">
                <a:latin typeface="Arial"/>
                <a:cs typeface="Arial"/>
              </a:rPr>
              <a:t>to </a:t>
            </a:r>
            <a:r>
              <a:rPr sz="3200" spc="-65" dirty="0">
                <a:latin typeface="Arial"/>
                <a:cs typeface="Arial"/>
              </a:rPr>
              <a:t>detect</a:t>
            </a:r>
            <a:r>
              <a:rPr sz="3200" spc="-575" dirty="0">
                <a:latin typeface="Arial"/>
                <a:cs typeface="Arial"/>
              </a:rPr>
              <a:t> </a:t>
            </a:r>
            <a:r>
              <a:rPr sz="3200" spc="-355" dirty="0">
                <a:latin typeface="Arial"/>
                <a:cs typeface="Arial"/>
              </a:rPr>
              <a:t>IUGR</a:t>
            </a:r>
            <a:endParaRPr sz="3200">
              <a:latin typeface="Arial"/>
              <a:cs typeface="Arial"/>
            </a:endParaRPr>
          </a:p>
          <a:p>
            <a:pPr marL="754380" marR="297180" indent="-284480">
              <a:lnSpc>
                <a:spcPct val="100000"/>
              </a:lnSpc>
              <a:spcBef>
                <a:spcPts val="690"/>
              </a:spcBef>
            </a:pPr>
            <a:r>
              <a:rPr sz="4200" spc="-240" baseline="5952" dirty="0">
                <a:solidFill>
                  <a:srgbClr val="FF0000"/>
                </a:solidFill>
                <a:latin typeface="Symbol"/>
                <a:cs typeface="Symbol"/>
              </a:rPr>
              <a:t></a:t>
            </a:r>
            <a:r>
              <a:rPr sz="2800" spc="-160" dirty="0">
                <a:solidFill>
                  <a:srgbClr val="FF0000"/>
                </a:solidFill>
                <a:latin typeface="Arial"/>
                <a:cs typeface="Arial"/>
              </a:rPr>
              <a:t>HC/AC: </a:t>
            </a:r>
            <a:r>
              <a:rPr sz="2800" spc="-155" dirty="0">
                <a:latin typeface="Arial"/>
                <a:cs typeface="Arial"/>
              </a:rPr>
              <a:t>Persistence </a:t>
            </a:r>
            <a:r>
              <a:rPr sz="2800" spc="-5" dirty="0">
                <a:latin typeface="Arial"/>
                <a:cs typeface="Arial"/>
              </a:rPr>
              <a:t>of </a:t>
            </a:r>
            <a:r>
              <a:rPr sz="2800" spc="-220" dirty="0">
                <a:latin typeface="Arial"/>
                <a:cs typeface="Arial"/>
              </a:rPr>
              <a:t>a </a:t>
            </a:r>
            <a:r>
              <a:rPr sz="2800" spc="-145" dirty="0">
                <a:latin typeface="Arial"/>
                <a:cs typeface="Arial"/>
              </a:rPr>
              <a:t>head </a:t>
            </a:r>
            <a:r>
              <a:rPr sz="2800" spc="30" dirty="0">
                <a:latin typeface="Arial"/>
                <a:cs typeface="Arial"/>
              </a:rPr>
              <a:t>to </a:t>
            </a:r>
            <a:r>
              <a:rPr sz="2800" spc="-125" dirty="0">
                <a:latin typeface="Arial"/>
                <a:cs typeface="Arial"/>
              </a:rPr>
              <a:t>abdomen </a:t>
            </a:r>
            <a:r>
              <a:rPr sz="2800" spc="-20" dirty="0">
                <a:latin typeface="Arial"/>
                <a:cs typeface="Arial"/>
              </a:rPr>
              <a:t>ratio</a:t>
            </a:r>
            <a:r>
              <a:rPr sz="2800" spc="-380" dirty="0">
                <a:latin typeface="Arial"/>
                <a:cs typeface="Arial"/>
              </a:rPr>
              <a:t> </a:t>
            </a:r>
            <a:r>
              <a:rPr sz="2800" spc="-195" dirty="0">
                <a:latin typeface="Arial"/>
                <a:cs typeface="Arial"/>
              </a:rPr>
              <a:t>&lt;1  </a:t>
            </a:r>
            <a:r>
              <a:rPr sz="2800" spc="-55" dirty="0">
                <a:latin typeface="Arial"/>
                <a:cs typeface="Arial"/>
              </a:rPr>
              <a:t>late </a:t>
            </a:r>
            <a:r>
              <a:rPr sz="2800" spc="-40" dirty="0">
                <a:latin typeface="Arial"/>
                <a:cs typeface="Arial"/>
              </a:rPr>
              <a:t>in </a:t>
            </a:r>
            <a:r>
              <a:rPr sz="2800" spc="-90" dirty="0">
                <a:latin typeface="Arial"/>
                <a:cs typeface="Arial"/>
              </a:rPr>
              <a:t>gestation </a:t>
            </a:r>
            <a:r>
              <a:rPr sz="2800" spc="-150" dirty="0">
                <a:latin typeface="Arial"/>
                <a:cs typeface="Arial"/>
              </a:rPr>
              <a:t>is </a:t>
            </a:r>
            <a:r>
              <a:rPr sz="2800" spc="-70" dirty="0">
                <a:latin typeface="Arial"/>
                <a:cs typeface="Arial"/>
              </a:rPr>
              <a:t>predictive </a:t>
            </a:r>
            <a:r>
              <a:rPr sz="2800" spc="-10" dirty="0">
                <a:latin typeface="Arial"/>
                <a:cs typeface="Arial"/>
              </a:rPr>
              <a:t>of</a:t>
            </a:r>
            <a:r>
              <a:rPr sz="2800" spc="-495" dirty="0">
                <a:latin typeface="Arial"/>
                <a:cs typeface="Arial"/>
              </a:rPr>
              <a:t> </a:t>
            </a:r>
            <a:r>
              <a:rPr sz="2800" spc="-110" dirty="0">
                <a:latin typeface="Arial"/>
                <a:cs typeface="Arial"/>
              </a:rPr>
              <a:t>asymmetric </a:t>
            </a:r>
            <a:r>
              <a:rPr sz="2800" spc="-260" dirty="0">
                <a:latin typeface="Arial"/>
                <a:cs typeface="Arial"/>
              </a:rPr>
              <a:t>IUGR.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4100">
              <a:latin typeface="Times New Roman"/>
              <a:cs typeface="Times New Roman"/>
            </a:endParaRPr>
          </a:p>
          <a:p>
            <a:pPr marL="754380" marR="5080" indent="-284480">
              <a:lnSpc>
                <a:spcPct val="100000"/>
              </a:lnSpc>
            </a:pPr>
            <a:r>
              <a:rPr sz="4200" spc="-127" baseline="5952" dirty="0">
                <a:solidFill>
                  <a:srgbClr val="FF0000"/>
                </a:solidFill>
                <a:latin typeface="Symbol"/>
                <a:cs typeface="Symbol"/>
              </a:rPr>
              <a:t></a:t>
            </a:r>
            <a:r>
              <a:rPr sz="2800" spc="-85" dirty="0">
                <a:solidFill>
                  <a:srgbClr val="FF0000"/>
                </a:solidFill>
                <a:latin typeface="Arial"/>
                <a:cs typeface="Arial"/>
              </a:rPr>
              <a:t>Femur</a:t>
            </a:r>
            <a:r>
              <a:rPr sz="2800" spc="-16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spc="-75" dirty="0">
                <a:solidFill>
                  <a:srgbClr val="FF0000"/>
                </a:solidFill>
                <a:latin typeface="Arial"/>
                <a:cs typeface="Arial"/>
              </a:rPr>
              <a:t>length</a:t>
            </a:r>
            <a:r>
              <a:rPr sz="2800" spc="-16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spc="-30" dirty="0">
                <a:solidFill>
                  <a:srgbClr val="FF0000"/>
                </a:solidFill>
                <a:latin typeface="Arial"/>
                <a:cs typeface="Arial"/>
              </a:rPr>
              <a:t>:</a:t>
            </a:r>
            <a:r>
              <a:rPr sz="2800" spc="-14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spc="-105" dirty="0">
                <a:latin typeface="Arial"/>
                <a:cs typeface="Arial"/>
              </a:rPr>
              <a:t>serial</a:t>
            </a:r>
            <a:r>
              <a:rPr sz="2800" spc="-160" dirty="0">
                <a:latin typeface="Arial"/>
                <a:cs typeface="Arial"/>
              </a:rPr>
              <a:t> </a:t>
            </a:r>
            <a:r>
              <a:rPr sz="2800" spc="-130" dirty="0">
                <a:latin typeface="Arial"/>
                <a:cs typeface="Arial"/>
              </a:rPr>
              <a:t>measurements</a:t>
            </a:r>
            <a:r>
              <a:rPr sz="2800" spc="-15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of</a:t>
            </a:r>
            <a:r>
              <a:rPr sz="2800" spc="-150" dirty="0">
                <a:latin typeface="Arial"/>
                <a:cs typeface="Arial"/>
              </a:rPr>
              <a:t> </a:t>
            </a:r>
            <a:r>
              <a:rPr sz="2800" spc="-55" dirty="0">
                <a:latin typeface="Arial"/>
                <a:cs typeface="Arial"/>
              </a:rPr>
              <a:t>femur</a:t>
            </a:r>
            <a:r>
              <a:rPr sz="2800" spc="-160" dirty="0">
                <a:latin typeface="Arial"/>
                <a:cs typeface="Arial"/>
              </a:rPr>
              <a:t> </a:t>
            </a:r>
            <a:r>
              <a:rPr sz="2800" spc="-70" dirty="0">
                <a:latin typeface="Arial"/>
                <a:cs typeface="Arial"/>
              </a:rPr>
              <a:t>length  </a:t>
            </a:r>
            <a:r>
              <a:rPr sz="2800" spc="-114" dirty="0">
                <a:latin typeface="Arial"/>
                <a:cs typeface="Arial"/>
              </a:rPr>
              <a:t>are </a:t>
            </a:r>
            <a:r>
              <a:rPr sz="2800" spc="-65" dirty="0">
                <a:latin typeface="Arial"/>
                <a:cs typeface="Arial"/>
              </a:rPr>
              <a:t>effective </a:t>
            </a:r>
            <a:r>
              <a:rPr sz="2800" spc="5" dirty="0">
                <a:latin typeface="Arial"/>
                <a:cs typeface="Arial"/>
              </a:rPr>
              <a:t>for </a:t>
            </a:r>
            <a:r>
              <a:rPr sz="2800" spc="-75" dirty="0">
                <a:latin typeface="Arial"/>
                <a:cs typeface="Arial"/>
              </a:rPr>
              <a:t>detecting </a:t>
            </a:r>
            <a:r>
              <a:rPr sz="2800" spc="-95" dirty="0">
                <a:latin typeface="Arial"/>
                <a:cs typeface="Arial"/>
              </a:rPr>
              <a:t>symmetric</a:t>
            </a:r>
            <a:r>
              <a:rPr sz="2800" spc="-500" dirty="0">
                <a:latin typeface="Arial"/>
                <a:cs typeface="Arial"/>
              </a:rPr>
              <a:t> </a:t>
            </a:r>
            <a:r>
              <a:rPr sz="2800" spc="-310" dirty="0">
                <a:latin typeface="Arial"/>
                <a:cs typeface="Arial"/>
              </a:rPr>
              <a:t>IUGR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ransition>
    <p:zoom dir="in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633220"/>
            <a:ext cx="7580630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4800" i="0" spc="-1402" baseline="5208" dirty="0">
                <a:solidFill>
                  <a:srgbClr val="0033CC"/>
                </a:solidFill>
                <a:latin typeface="Symbol"/>
                <a:cs typeface="Symbol"/>
              </a:rPr>
              <a:t></a:t>
            </a:r>
            <a:r>
              <a:rPr sz="4800" i="0" spc="-1402" baseline="5208" dirty="0">
                <a:solidFill>
                  <a:srgbClr val="0033CC"/>
                </a:solidFill>
                <a:latin typeface="Times New Roman"/>
                <a:cs typeface="Times New Roman"/>
              </a:rPr>
              <a:t>	</a:t>
            </a:r>
            <a:r>
              <a:rPr sz="3200" i="0" spc="-150" dirty="0">
                <a:solidFill>
                  <a:srgbClr val="0033CC"/>
                </a:solidFill>
                <a:latin typeface="Arial"/>
                <a:cs typeface="Arial"/>
              </a:rPr>
              <a:t>Placental </a:t>
            </a:r>
            <a:r>
              <a:rPr sz="3200" i="0" spc="-75" dirty="0">
                <a:solidFill>
                  <a:srgbClr val="0033CC"/>
                </a:solidFill>
                <a:latin typeface="Arial"/>
                <a:cs typeface="Arial"/>
              </a:rPr>
              <a:t>Morphology: </a:t>
            </a:r>
            <a:r>
              <a:rPr sz="3200" spc="-175" dirty="0">
                <a:solidFill>
                  <a:srgbClr val="000000"/>
                </a:solidFill>
              </a:rPr>
              <a:t>Acceleration </a:t>
            </a:r>
            <a:r>
              <a:rPr sz="3200" spc="-195" dirty="0">
                <a:solidFill>
                  <a:srgbClr val="000000"/>
                </a:solidFill>
              </a:rPr>
              <a:t>of  </a:t>
            </a:r>
            <a:r>
              <a:rPr sz="3200" i="1" spc="-175" dirty="0">
                <a:solidFill>
                  <a:srgbClr val="000000"/>
                </a:solidFill>
              </a:rPr>
              <a:t>placental </a:t>
            </a:r>
            <a:r>
              <a:rPr sz="3200" i="1" spc="-160" dirty="0">
                <a:solidFill>
                  <a:srgbClr val="000000"/>
                </a:solidFill>
              </a:rPr>
              <a:t>maturation </a:t>
            </a:r>
            <a:r>
              <a:rPr sz="3200" i="1" spc="-110" dirty="0">
                <a:solidFill>
                  <a:srgbClr val="000000"/>
                </a:solidFill>
              </a:rPr>
              <a:t>may </a:t>
            </a:r>
            <a:r>
              <a:rPr sz="3200" i="1" spc="-150" dirty="0">
                <a:solidFill>
                  <a:srgbClr val="000000"/>
                </a:solidFill>
              </a:rPr>
              <a:t>occur </a:t>
            </a:r>
            <a:r>
              <a:rPr sz="3200" i="1" spc="-190" dirty="0">
                <a:solidFill>
                  <a:srgbClr val="000000"/>
                </a:solidFill>
              </a:rPr>
              <a:t>with </a:t>
            </a:r>
            <a:r>
              <a:rPr sz="3200" i="1" spc="-100" dirty="0">
                <a:solidFill>
                  <a:srgbClr val="000000"/>
                </a:solidFill>
              </a:rPr>
              <a:t>IUGR</a:t>
            </a:r>
            <a:r>
              <a:rPr sz="3200" i="1" spc="-705" dirty="0">
                <a:solidFill>
                  <a:srgbClr val="000000"/>
                </a:solidFill>
              </a:rPr>
              <a:t> </a:t>
            </a:r>
            <a:r>
              <a:rPr sz="3200" i="1" spc="-370" dirty="0">
                <a:solidFill>
                  <a:srgbClr val="000000"/>
                </a:solidFill>
              </a:rPr>
              <a:t>.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2710179"/>
            <a:ext cx="7809230" cy="2597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1102995" indent="-342900">
              <a:lnSpc>
                <a:spcPct val="100000"/>
              </a:lnSpc>
              <a:spcBef>
                <a:spcPts val="100"/>
              </a:spcBef>
              <a:buFont typeface="Symbol"/>
              <a:buChar char=""/>
              <a:tabLst>
                <a:tab pos="354965" algn="l"/>
                <a:tab pos="355600" algn="l"/>
              </a:tabLst>
            </a:pPr>
            <a:r>
              <a:rPr sz="3200" spc="-150" dirty="0">
                <a:solidFill>
                  <a:srgbClr val="0033CC"/>
                </a:solidFill>
                <a:latin typeface="Arial"/>
                <a:cs typeface="Arial"/>
              </a:rPr>
              <a:t>Placental </a:t>
            </a:r>
            <a:r>
              <a:rPr sz="3200" spc="-100" dirty="0">
                <a:solidFill>
                  <a:srgbClr val="0033CC"/>
                </a:solidFill>
                <a:latin typeface="Arial"/>
                <a:cs typeface="Arial"/>
              </a:rPr>
              <a:t>volume: </a:t>
            </a:r>
            <a:r>
              <a:rPr sz="3200" spc="-55" dirty="0">
                <a:latin typeface="Arial"/>
                <a:cs typeface="Arial"/>
              </a:rPr>
              <a:t>helpful </a:t>
            </a:r>
            <a:r>
              <a:rPr sz="3200" spc="-40" dirty="0">
                <a:latin typeface="Arial"/>
                <a:cs typeface="Arial"/>
              </a:rPr>
              <a:t>in</a:t>
            </a:r>
            <a:r>
              <a:rPr sz="3200" spc="-345" dirty="0">
                <a:latin typeface="Arial"/>
                <a:cs typeface="Arial"/>
              </a:rPr>
              <a:t> </a:t>
            </a:r>
            <a:r>
              <a:rPr sz="3200" spc="-80" dirty="0">
                <a:latin typeface="Arial"/>
                <a:cs typeface="Arial"/>
              </a:rPr>
              <a:t>predicting  </a:t>
            </a:r>
            <a:r>
              <a:rPr sz="3200" spc="-145" dirty="0">
                <a:latin typeface="Arial"/>
                <a:cs typeface="Arial"/>
              </a:rPr>
              <a:t>subsequent </a:t>
            </a:r>
            <a:r>
              <a:rPr sz="3200" spc="-35" dirty="0">
                <a:latin typeface="Arial"/>
                <a:cs typeface="Arial"/>
              </a:rPr>
              <a:t>fetal</a:t>
            </a:r>
            <a:r>
              <a:rPr sz="3200" spc="-210" dirty="0">
                <a:latin typeface="Arial"/>
                <a:cs typeface="Arial"/>
              </a:rPr>
              <a:t> </a:t>
            </a:r>
            <a:r>
              <a:rPr sz="3200" spc="-55" dirty="0">
                <a:latin typeface="Arial"/>
                <a:cs typeface="Arial"/>
              </a:rPr>
              <a:t>growth.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90"/>
              </a:spcBef>
              <a:buFont typeface="Symbol"/>
              <a:buChar char=""/>
              <a:tabLst>
                <a:tab pos="354965" algn="l"/>
                <a:tab pos="355600" algn="l"/>
              </a:tabLst>
            </a:pPr>
            <a:r>
              <a:rPr sz="3200" i="1" spc="-170" dirty="0">
                <a:solidFill>
                  <a:srgbClr val="0033CC"/>
                </a:solidFill>
                <a:latin typeface="Trebuchet MS"/>
                <a:cs typeface="Trebuchet MS"/>
              </a:rPr>
              <a:t>Amniotic </a:t>
            </a:r>
            <a:r>
              <a:rPr sz="3200" i="1" spc="-229" dirty="0">
                <a:solidFill>
                  <a:srgbClr val="0033CC"/>
                </a:solidFill>
                <a:latin typeface="Trebuchet MS"/>
                <a:cs typeface="Trebuchet MS"/>
              </a:rPr>
              <a:t>fluid</a:t>
            </a:r>
            <a:r>
              <a:rPr sz="3200" i="1" spc="-325" dirty="0">
                <a:solidFill>
                  <a:srgbClr val="0033CC"/>
                </a:solidFill>
                <a:latin typeface="Trebuchet MS"/>
                <a:cs typeface="Trebuchet MS"/>
              </a:rPr>
              <a:t> </a:t>
            </a:r>
            <a:r>
              <a:rPr sz="3200" i="1" spc="-190" dirty="0">
                <a:solidFill>
                  <a:srgbClr val="0033CC"/>
                </a:solidFill>
                <a:latin typeface="Trebuchet MS"/>
                <a:cs typeface="Trebuchet MS"/>
              </a:rPr>
              <a:t>volume:</a:t>
            </a:r>
            <a:endParaRPr sz="3200">
              <a:latin typeface="Trebuchet MS"/>
              <a:cs typeface="Trebuchet MS"/>
            </a:endParaRPr>
          </a:p>
          <a:p>
            <a:pPr marL="755650" marR="5080" indent="-285750">
              <a:lnSpc>
                <a:spcPts val="3590"/>
              </a:lnSpc>
              <a:spcBef>
                <a:spcPts val="875"/>
              </a:spcBef>
            </a:pPr>
            <a:r>
              <a:rPr sz="4500" spc="60" baseline="5555" dirty="0">
                <a:solidFill>
                  <a:srgbClr val="FF0000"/>
                </a:solidFill>
                <a:latin typeface="Symbol"/>
                <a:cs typeface="Symbol"/>
              </a:rPr>
              <a:t></a:t>
            </a:r>
            <a:r>
              <a:rPr sz="3000" spc="40" dirty="0">
                <a:solidFill>
                  <a:srgbClr val="FF0000"/>
                </a:solidFill>
                <a:latin typeface="Arial"/>
                <a:cs typeface="Arial"/>
              </a:rPr>
              <a:t>Amniotic </a:t>
            </a:r>
            <a:r>
              <a:rPr sz="3000" spc="-20" dirty="0">
                <a:solidFill>
                  <a:srgbClr val="FF0000"/>
                </a:solidFill>
                <a:latin typeface="Arial"/>
                <a:cs typeface="Arial"/>
              </a:rPr>
              <a:t>fluid </a:t>
            </a:r>
            <a:r>
              <a:rPr sz="3000" spc="-160" dirty="0">
                <a:solidFill>
                  <a:srgbClr val="FF0000"/>
                </a:solidFill>
                <a:latin typeface="Arial"/>
                <a:cs typeface="Arial"/>
              </a:rPr>
              <a:t>index(AFI) </a:t>
            </a:r>
            <a:r>
              <a:rPr sz="3000" spc="-85" dirty="0">
                <a:latin typeface="Arial"/>
                <a:cs typeface="Arial"/>
              </a:rPr>
              <a:t>between </a:t>
            </a:r>
            <a:r>
              <a:rPr sz="3000" spc="-150" dirty="0">
                <a:latin typeface="Arial"/>
                <a:cs typeface="Arial"/>
              </a:rPr>
              <a:t>8 </a:t>
            </a:r>
            <a:r>
              <a:rPr sz="3000" spc="-145" dirty="0">
                <a:latin typeface="Arial"/>
                <a:cs typeface="Arial"/>
              </a:rPr>
              <a:t>and </a:t>
            </a:r>
            <a:r>
              <a:rPr sz="3000" spc="-155" dirty="0">
                <a:latin typeface="Arial"/>
                <a:cs typeface="Arial"/>
              </a:rPr>
              <a:t>25</a:t>
            </a:r>
            <a:r>
              <a:rPr sz="3000" spc="-520" dirty="0">
                <a:latin typeface="Arial"/>
                <a:cs typeface="Arial"/>
              </a:rPr>
              <a:t> </a:t>
            </a:r>
            <a:r>
              <a:rPr sz="3000" spc="-160" dirty="0">
                <a:latin typeface="Arial"/>
                <a:cs typeface="Arial"/>
              </a:rPr>
              <a:t>is  </a:t>
            </a:r>
            <a:r>
              <a:rPr sz="3000" spc="-80" dirty="0">
                <a:latin typeface="Arial"/>
                <a:cs typeface="Arial"/>
              </a:rPr>
              <a:t>normal.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  <p:transition>
    <p:zoom dir="in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38629" y="497840"/>
            <a:ext cx="578421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i="0" spc="-150" dirty="0">
                <a:latin typeface="Arial"/>
                <a:cs typeface="Arial"/>
              </a:rPr>
              <a:t>Doppler</a:t>
            </a:r>
            <a:r>
              <a:rPr i="0" spc="-270" dirty="0">
                <a:latin typeface="Arial"/>
                <a:cs typeface="Arial"/>
              </a:rPr>
              <a:t> </a:t>
            </a:r>
            <a:r>
              <a:rPr i="0" spc="-160" dirty="0">
                <a:latin typeface="Arial"/>
                <a:cs typeface="Arial"/>
              </a:rPr>
              <a:t>Ultrasonography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xfrm>
            <a:off x="502920" y="530352"/>
            <a:ext cx="8183880" cy="48201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99060" indent="5080">
              <a:lnSpc>
                <a:spcPct val="99900"/>
              </a:lnSpc>
              <a:spcBef>
                <a:spcPts val="100"/>
              </a:spcBef>
            </a:pPr>
            <a:endParaRPr lang="en-IN" sz="3000" spc="-110" dirty="0" smtClean="0"/>
          </a:p>
          <a:p>
            <a:pPr marL="355600" marR="99060" indent="5080">
              <a:lnSpc>
                <a:spcPct val="99900"/>
              </a:lnSpc>
              <a:spcBef>
                <a:spcPts val="100"/>
              </a:spcBef>
            </a:pPr>
            <a:endParaRPr lang="en-IN" sz="3000" spc="-110" dirty="0" smtClean="0"/>
          </a:p>
          <a:p>
            <a:pPr marL="355600" marR="99060" indent="5080">
              <a:lnSpc>
                <a:spcPct val="99900"/>
              </a:lnSpc>
              <a:spcBef>
                <a:spcPts val="100"/>
              </a:spcBef>
            </a:pPr>
            <a:r>
              <a:rPr sz="3000" spc="-110" smtClean="0"/>
              <a:t>Doppler </a:t>
            </a:r>
            <a:r>
              <a:rPr sz="3000" spc="-10" dirty="0"/>
              <a:t>flow </a:t>
            </a:r>
            <a:r>
              <a:rPr sz="3000" spc="-125" dirty="0"/>
              <a:t>studies are </a:t>
            </a:r>
            <a:r>
              <a:rPr sz="3000" spc="-25" dirty="0"/>
              <a:t>important </a:t>
            </a:r>
            <a:r>
              <a:rPr sz="3000" spc="-114" dirty="0"/>
              <a:t>adjuncts </a:t>
            </a:r>
            <a:r>
              <a:rPr sz="3000" spc="40" dirty="0"/>
              <a:t>to  </a:t>
            </a:r>
            <a:r>
              <a:rPr sz="3000" spc="-30" dirty="0"/>
              <a:t>fetal </a:t>
            </a:r>
            <a:r>
              <a:rPr sz="3000" spc="-50" dirty="0"/>
              <a:t>biometry </a:t>
            </a:r>
            <a:r>
              <a:rPr sz="3000" spc="-45" dirty="0"/>
              <a:t>in </a:t>
            </a:r>
            <a:r>
              <a:rPr sz="3000" spc="-55" dirty="0"/>
              <a:t>identifying </a:t>
            </a:r>
            <a:r>
              <a:rPr sz="3000" spc="-40" dirty="0"/>
              <a:t>the </a:t>
            </a:r>
            <a:r>
              <a:rPr sz="3000" spc="-330" dirty="0"/>
              <a:t>IUGR </a:t>
            </a:r>
            <a:r>
              <a:rPr sz="3000" spc="-130" dirty="0"/>
              <a:t>fetuses</a:t>
            </a:r>
            <a:r>
              <a:rPr sz="3000" spc="-585" dirty="0"/>
              <a:t> </a:t>
            </a:r>
            <a:r>
              <a:rPr sz="3000" spc="-30" dirty="0"/>
              <a:t>at  </a:t>
            </a:r>
            <a:r>
              <a:rPr sz="3000" spc="-105" dirty="0"/>
              <a:t>risk </a:t>
            </a:r>
            <a:r>
              <a:rPr sz="3000" dirty="0"/>
              <a:t>of </a:t>
            </a:r>
            <a:r>
              <a:rPr sz="3000" spc="-160" dirty="0"/>
              <a:t>adverse</a:t>
            </a:r>
            <a:r>
              <a:rPr sz="3000" spc="-380" dirty="0"/>
              <a:t> </a:t>
            </a:r>
            <a:r>
              <a:rPr sz="3000" spc="-90" dirty="0"/>
              <a:t>outcome.</a:t>
            </a:r>
            <a:endParaRPr sz="3000"/>
          </a:p>
          <a:p>
            <a:pPr marL="355600" marR="5080" indent="5080">
              <a:lnSpc>
                <a:spcPct val="100000"/>
              </a:lnSpc>
              <a:spcBef>
                <a:spcPts val="750"/>
              </a:spcBef>
            </a:pPr>
            <a:r>
              <a:rPr sz="3000" b="1" spc="-175" dirty="0">
                <a:solidFill>
                  <a:srgbClr val="FF0000"/>
                </a:solidFill>
                <a:latin typeface="Trebuchet MS"/>
                <a:cs typeface="Trebuchet MS"/>
              </a:rPr>
              <a:t>Uterine </a:t>
            </a:r>
            <a:r>
              <a:rPr sz="3000" b="1" spc="-185" dirty="0">
                <a:solidFill>
                  <a:srgbClr val="FF0000"/>
                </a:solidFill>
                <a:latin typeface="Trebuchet MS"/>
                <a:cs typeface="Trebuchet MS"/>
              </a:rPr>
              <a:t>artery </a:t>
            </a:r>
            <a:r>
              <a:rPr sz="3000" b="1" spc="-135" dirty="0">
                <a:solidFill>
                  <a:srgbClr val="FF0000"/>
                </a:solidFill>
                <a:latin typeface="Trebuchet MS"/>
                <a:cs typeface="Trebuchet MS"/>
              </a:rPr>
              <a:t>flow </a:t>
            </a:r>
            <a:r>
              <a:rPr sz="3000" b="1" spc="-165" dirty="0">
                <a:solidFill>
                  <a:srgbClr val="FF0000"/>
                </a:solidFill>
                <a:latin typeface="Trebuchet MS"/>
                <a:cs typeface="Trebuchet MS"/>
              </a:rPr>
              <a:t>abnormalities: </a:t>
            </a:r>
            <a:r>
              <a:rPr sz="3000" spc="-60" dirty="0"/>
              <a:t>predict</a:t>
            </a:r>
            <a:r>
              <a:rPr sz="3000" spc="-335" dirty="0"/>
              <a:t> </a:t>
            </a:r>
            <a:r>
              <a:rPr sz="3000" spc="-330" dirty="0"/>
              <a:t>IUGR  </a:t>
            </a:r>
            <a:r>
              <a:rPr sz="3000" spc="-280" dirty="0"/>
              <a:t>as </a:t>
            </a:r>
            <a:r>
              <a:rPr sz="3000" spc="-105" dirty="0"/>
              <a:t>early </a:t>
            </a:r>
            <a:r>
              <a:rPr sz="3000" spc="-280" dirty="0"/>
              <a:t>as </a:t>
            </a:r>
            <a:r>
              <a:rPr sz="3000" spc="-140" dirty="0"/>
              <a:t>12-14 </a:t>
            </a:r>
            <a:r>
              <a:rPr sz="3000" spc="-165" dirty="0"/>
              <a:t>wks </a:t>
            </a:r>
            <a:r>
              <a:rPr sz="3000" dirty="0"/>
              <a:t>of</a:t>
            </a:r>
            <a:r>
              <a:rPr sz="3000" spc="35" dirty="0"/>
              <a:t> </a:t>
            </a:r>
            <a:r>
              <a:rPr sz="3000" spc="-95" dirty="0"/>
              <a:t>gestation</a:t>
            </a:r>
            <a:endParaRPr sz="3000">
              <a:latin typeface="Trebuchet MS"/>
              <a:cs typeface="Trebuchet MS"/>
            </a:endParaRPr>
          </a:p>
          <a:p>
            <a:pPr marL="355600" marR="12700" indent="-88900">
              <a:lnSpc>
                <a:spcPct val="101200"/>
              </a:lnSpc>
              <a:spcBef>
                <a:spcPts val="850"/>
              </a:spcBef>
            </a:pPr>
            <a:r>
              <a:rPr sz="2800" b="1" spc="-145" dirty="0">
                <a:solidFill>
                  <a:srgbClr val="FF0000"/>
                </a:solidFill>
                <a:latin typeface="Trebuchet MS"/>
                <a:cs typeface="Trebuchet MS"/>
              </a:rPr>
              <a:t>Umblical </a:t>
            </a:r>
            <a:r>
              <a:rPr sz="2800" b="1" spc="-170" dirty="0">
                <a:solidFill>
                  <a:srgbClr val="FF0000"/>
                </a:solidFill>
                <a:latin typeface="Trebuchet MS"/>
                <a:cs typeface="Trebuchet MS"/>
              </a:rPr>
              <a:t>Artery </a:t>
            </a:r>
            <a:r>
              <a:rPr sz="2800" b="1" spc="-130" dirty="0">
                <a:solidFill>
                  <a:srgbClr val="FF0000"/>
                </a:solidFill>
                <a:latin typeface="Trebuchet MS"/>
                <a:cs typeface="Trebuchet MS"/>
              </a:rPr>
              <a:t>doppler</a:t>
            </a:r>
            <a:r>
              <a:rPr sz="2800" spc="-130" dirty="0">
                <a:solidFill>
                  <a:srgbClr val="FF0000"/>
                </a:solidFill>
              </a:rPr>
              <a:t>:- </a:t>
            </a:r>
            <a:r>
              <a:rPr sz="2800" spc="-80" dirty="0"/>
              <a:t>In </a:t>
            </a:r>
            <a:r>
              <a:rPr sz="2800" spc="-310" dirty="0"/>
              <a:t>IUGR </a:t>
            </a:r>
            <a:r>
              <a:rPr sz="2800" spc="-50" dirty="0"/>
              <a:t>there </a:t>
            </a:r>
            <a:r>
              <a:rPr sz="2800" spc="-145" dirty="0"/>
              <a:t>is</a:t>
            </a:r>
            <a:r>
              <a:rPr sz="2800" spc="-310" dirty="0"/>
              <a:t> </a:t>
            </a:r>
            <a:r>
              <a:rPr sz="2800" spc="-135" dirty="0"/>
              <a:t>increased  </a:t>
            </a:r>
            <a:r>
              <a:rPr sz="2800" spc="-90" dirty="0"/>
              <a:t>umblical </a:t>
            </a:r>
            <a:r>
              <a:rPr sz="2800" spc="-50" dirty="0"/>
              <a:t>artery</a:t>
            </a:r>
            <a:r>
              <a:rPr sz="2800" spc="-215" dirty="0"/>
              <a:t> </a:t>
            </a:r>
            <a:r>
              <a:rPr sz="2800" spc="-130" dirty="0"/>
              <a:t>resistance</a:t>
            </a:r>
            <a:endParaRPr sz="2800">
              <a:latin typeface="Trebuchet MS"/>
              <a:cs typeface="Trebuchet MS"/>
            </a:endParaRPr>
          </a:p>
        </p:txBody>
      </p:sp>
    </p:spTree>
  </p:cSld>
  <p:clrMapOvr>
    <a:masterClrMapping/>
  </p:clrMapOvr>
  <p:transition>
    <p:zoom dir="in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461770"/>
            <a:ext cx="7934325" cy="34378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tabLst>
                <a:tab pos="7310120" algn="l"/>
              </a:tabLst>
            </a:pPr>
            <a:r>
              <a:rPr sz="4800" spc="22" baseline="5208" dirty="0">
                <a:solidFill>
                  <a:srgbClr val="FF0000"/>
                </a:solidFill>
                <a:latin typeface="Symbol"/>
                <a:cs typeface="Symbol"/>
              </a:rPr>
              <a:t></a:t>
            </a:r>
            <a:r>
              <a:rPr sz="3200" spc="15" dirty="0">
                <a:solidFill>
                  <a:srgbClr val="FF0000"/>
                </a:solidFill>
                <a:latin typeface="Arial"/>
                <a:cs typeface="Arial"/>
              </a:rPr>
              <a:t>Middle </a:t>
            </a:r>
            <a:r>
              <a:rPr sz="3200" spc="-110" dirty="0">
                <a:solidFill>
                  <a:srgbClr val="FF0000"/>
                </a:solidFill>
                <a:latin typeface="Arial"/>
                <a:cs typeface="Arial"/>
              </a:rPr>
              <a:t>cerebral </a:t>
            </a:r>
            <a:r>
              <a:rPr sz="3200" spc="-55" dirty="0">
                <a:solidFill>
                  <a:srgbClr val="FF0000"/>
                </a:solidFill>
                <a:latin typeface="Arial"/>
                <a:cs typeface="Arial"/>
              </a:rPr>
              <a:t>artery </a:t>
            </a:r>
            <a:r>
              <a:rPr sz="3200" spc="-70" dirty="0">
                <a:solidFill>
                  <a:srgbClr val="FF0000"/>
                </a:solidFill>
                <a:latin typeface="Arial"/>
                <a:cs typeface="Arial"/>
              </a:rPr>
              <a:t>doppler: </a:t>
            </a:r>
            <a:r>
              <a:rPr sz="3200" spc="-40" dirty="0">
                <a:latin typeface="Arial"/>
                <a:cs typeface="Arial"/>
              </a:rPr>
              <a:t>in </a:t>
            </a:r>
            <a:r>
              <a:rPr sz="3200" spc="-250" dirty="0">
                <a:latin typeface="Arial"/>
                <a:cs typeface="Arial"/>
              </a:rPr>
              <a:t>a </a:t>
            </a:r>
            <a:r>
              <a:rPr sz="3200" spc="-85" dirty="0">
                <a:latin typeface="Arial"/>
                <a:cs typeface="Arial"/>
              </a:rPr>
              <a:t>normal  </a:t>
            </a:r>
            <a:r>
              <a:rPr sz="3200" spc="-80" dirty="0">
                <a:latin typeface="Arial"/>
                <a:cs typeface="Arial"/>
              </a:rPr>
              <a:t>fetus </a:t>
            </a:r>
            <a:r>
              <a:rPr sz="3200" spc="-235" dirty="0">
                <a:latin typeface="Arial"/>
                <a:cs typeface="Arial"/>
              </a:rPr>
              <a:t>has </a:t>
            </a:r>
            <a:r>
              <a:rPr sz="3200" spc="-65" dirty="0">
                <a:latin typeface="Arial"/>
                <a:cs typeface="Arial"/>
              </a:rPr>
              <a:t>relatively </a:t>
            </a:r>
            <a:r>
              <a:rPr sz="3200" spc="35" dirty="0">
                <a:latin typeface="Arial"/>
                <a:cs typeface="Arial"/>
              </a:rPr>
              <a:t>little </a:t>
            </a:r>
            <a:r>
              <a:rPr sz="3200" spc="-5" dirty="0">
                <a:latin typeface="Arial"/>
                <a:cs typeface="Arial"/>
              </a:rPr>
              <a:t>flow </a:t>
            </a:r>
            <a:r>
              <a:rPr sz="3200" spc="-90" dirty="0">
                <a:latin typeface="Arial"/>
                <a:cs typeface="Arial"/>
              </a:rPr>
              <a:t>during </a:t>
            </a:r>
            <a:r>
              <a:rPr sz="3200" spc="-95" dirty="0">
                <a:latin typeface="Arial"/>
                <a:cs typeface="Arial"/>
              </a:rPr>
              <a:t>diastole.  </a:t>
            </a:r>
            <a:r>
              <a:rPr sz="3200" spc="-165" dirty="0">
                <a:latin typeface="Arial"/>
                <a:cs typeface="Arial"/>
              </a:rPr>
              <a:t>Increased </a:t>
            </a:r>
            <a:r>
              <a:rPr sz="3200" spc="-145" dirty="0">
                <a:latin typeface="Arial"/>
                <a:cs typeface="Arial"/>
              </a:rPr>
              <a:t>resistance </a:t>
            </a:r>
            <a:r>
              <a:rPr sz="3200" spc="40" dirty="0">
                <a:latin typeface="Arial"/>
                <a:cs typeface="Arial"/>
              </a:rPr>
              <a:t>to</a:t>
            </a:r>
            <a:r>
              <a:rPr sz="3200" spc="-680" dirty="0">
                <a:latin typeface="Arial"/>
                <a:cs typeface="Arial"/>
              </a:rPr>
              <a:t> </a:t>
            </a:r>
            <a:r>
              <a:rPr sz="3200" spc="-75" dirty="0">
                <a:latin typeface="Arial"/>
                <a:cs typeface="Arial"/>
              </a:rPr>
              <a:t>blood </a:t>
            </a:r>
            <a:r>
              <a:rPr sz="3200" spc="-5" dirty="0">
                <a:latin typeface="Arial"/>
                <a:cs typeface="Arial"/>
              </a:rPr>
              <a:t>flow </a:t>
            </a:r>
            <a:r>
              <a:rPr sz="3200" spc="-40" dirty="0">
                <a:latin typeface="Arial"/>
                <a:cs typeface="Arial"/>
              </a:rPr>
              <a:t>in </a:t>
            </a:r>
            <a:r>
              <a:rPr sz="3200" spc="-120" dirty="0">
                <a:latin typeface="Arial"/>
                <a:cs typeface="Arial"/>
              </a:rPr>
              <a:t>placenta  </a:t>
            </a:r>
            <a:r>
              <a:rPr sz="3200" spc="-110" dirty="0">
                <a:latin typeface="Arial"/>
                <a:cs typeface="Arial"/>
              </a:rPr>
              <a:t>results </a:t>
            </a:r>
            <a:r>
              <a:rPr sz="3200" spc="-40" dirty="0">
                <a:latin typeface="Arial"/>
                <a:cs typeface="Arial"/>
              </a:rPr>
              <a:t>in redistribution </a:t>
            </a:r>
            <a:r>
              <a:rPr sz="3200" dirty="0">
                <a:latin typeface="Arial"/>
                <a:cs typeface="Arial"/>
              </a:rPr>
              <a:t>of</a:t>
            </a:r>
            <a:r>
              <a:rPr sz="3200" spc="-490" dirty="0">
                <a:latin typeface="Arial"/>
                <a:cs typeface="Arial"/>
              </a:rPr>
              <a:t> </a:t>
            </a:r>
            <a:r>
              <a:rPr sz="3200" spc="-150" dirty="0">
                <a:latin typeface="Arial"/>
                <a:cs typeface="Arial"/>
              </a:rPr>
              <a:t>cardiac</a:t>
            </a:r>
            <a:r>
              <a:rPr sz="3200" spc="-16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output	</a:t>
            </a:r>
            <a:r>
              <a:rPr sz="3200" spc="35" dirty="0">
                <a:latin typeface="Arial"/>
                <a:cs typeface="Arial"/>
              </a:rPr>
              <a:t>to  </a:t>
            </a:r>
            <a:r>
              <a:rPr sz="3200" spc="-80" dirty="0">
                <a:latin typeface="Arial"/>
                <a:cs typeface="Arial"/>
              </a:rPr>
              <a:t>favour </a:t>
            </a:r>
            <a:r>
              <a:rPr sz="3200" spc="-150" dirty="0">
                <a:latin typeface="Arial"/>
                <a:cs typeface="Arial"/>
              </a:rPr>
              <a:t>cardiac and </a:t>
            </a:r>
            <a:r>
              <a:rPr sz="3200" spc="-110" dirty="0">
                <a:latin typeface="Arial"/>
                <a:cs typeface="Arial"/>
              </a:rPr>
              <a:t>cerebral </a:t>
            </a:r>
            <a:r>
              <a:rPr sz="3200" spc="-95" dirty="0">
                <a:latin typeface="Arial"/>
                <a:cs typeface="Arial"/>
              </a:rPr>
              <a:t>circulations  </a:t>
            </a:r>
            <a:r>
              <a:rPr sz="3200" spc="-130" dirty="0">
                <a:latin typeface="Arial"/>
                <a:cs typeface="Arial"/>
              </a:rPr>
              <a:t>leading </a:t>
            </a:r>
            <a:r>
              <a:rPr sz="3200" spc="40" dirty="0">
                <a:latin typeface="Arial"/>
                <a:cs typeface="Arial"/>
              </a:rPr>
              <a:t>to </a:t>
            </a:r>
            <a:r>
              <a:rPr sz="3200" spc="-155" dirty="0">
                <a:latin typeface="Arial"/>
                <a:cs typeface="Arial"/>
              </a:rPr>
              <a:t>increased </a:t>
            </a:r>
            <a:r>
              <a:rPr sz="3200" spc="-5" dirty="0">
                <a:latin typeface="Arial"/>
                <a:cs typeface="Arial"/>
              </a:rPr>
              <a:t>flow </a:t>
            </a:r>
            <a:r>
              <a:rPr sz="3200" spc="-40" dirty="0">
                <a:latin typeface="Arial"/>
                <a:cs typeface="Arial"/>
              </a:rPr>
              <a:t>in the </a:t>
            </a:r>
            <a:r>
              <a:rPr sz="3200" spc="-95" dirty="0">
                <a:latin typeface="Arial"/>
                <a:cs typeface="Arial"/>
              </a:rPr>
              <a:t>diastolic  </a:t>
            </a:r>
            <a:r>
              <a:rPr sz="3200" spc="-204" dirty="0">
                <a:latin typeface="Arial"/>
                <a:cs typeface="Arial"/>
              </a:rPr>
              <a:t>phase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ransition>
    <p:zoom dir="in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7529" y="497840"/>
            <a:ext cx="548005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i="0" spc="-225" dirty="0">
                <a:latin typeface="Arial"/>
                <a:cs typeface="Arial"/>
              </a:rPr>
              <a:t>Ductus </a:t>
            </a:r>
            <a:r>
              <a:rPr i="0" spc="-265" dirty="0">
                <a:latin typeface="Arial"/>
                <a:cs typeface="Arial"/>
              </a:rPr>
              <a:t>venosus</a:t>
            </a:r>
            <a:r>
              <a:rPr i="0" spc="-280" dirty="0">
                <a:latin typeface="Arial"/>
                <a:cs typeface="Arial"/>
              </a:rPr>
              <a:t> </a:t>
            </a:r>
            <a:r>
              <a:rPr i="0" spc="-100" dirty="0">
                <a:latin typeface="Arial"/>
                <a:cs typeface="Arial"/>
              </a:rPr>
              <a:t>doppler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139" y="2209800"/>
            <a:ext cx="7543165" cy="3100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5080" indent="-285750">
              <a:lnSpc>
                <a:spcPct val="99900"/>
              </a:lnSpc>
              <a:spcBef>
                <a:spcPts val="100"/>
              </a:spcBef>
            </a:pPr>
            <a:r>
              <a:rPr sz="4200" spc="44" baseline="5952" dirty="0">
                <a:latin typeface="Symbol"/>
                <a:cs typeface="Symbol"/>
              </a:rPr>
              <a:t></a:t>
            </a:r>
            <a:r>
              <a:rPr sz="2800" spc="30" dirty="0">
                <a:latin typeface="Arial"/>
                <a:cs typeface="Arial"/>
              </a:rPr>
              <a:t>In </a:t>
            </a:r>
            <a:r>
              <a:rPr sz="2800" spc="-40" dirty="0">
                <a:latin typeface="Arial"/>
                <a:cs typeface="Arial"/>
              </a:rPr>
              <a:t>the </a:t>
            </a:r>
            <a:r>
              <a:rPr sz="2800" spc="-75" dirty="0">
                <a:latin typeface="Arial"/>
                <a:cs typeface="Arial"/>
              </a:rPr>
              <a:t>normal fetus, </a:t>
            </a:r>
            <a:r>
              <a:rPr sz="2800" spc="-5" dirty="0">
                <a:latin typeface="Arial"/>
                <a:cs typeface="Arial"/>
              </a:rPr>
              <a:t>flow </a:t>
            </a:r>
            <a:r>
              <a:rPr sz="2800" spc="-40" dirty="0">
                <a:latin typeface="Arial"/>
                <a:cs typeface="Arial"/>
              </a:rPr>
              <a:t>in the </a:t>
            </a:r>
            <a:r>
              <a:rPr sz="2800" spc="-114" dirty="0">
                <a:latin typeface="Arial"/>
                <a:cs typeface="Arial"/>
              </a:rPr>
              <a:t>ductus </a:t>
            </a:r>
            <a:r>
              <a:rPr sz="2800" spc="-175" dirty="0">
                <a:latin typeface="Arial"/>
                <a:cs typeface="Arial"/>
              </a:rPr>
              <a:t>venosus </a:t>
            </a:r>
            <a:r>
              <a:rPr sz="2800" spc="-150" dirty="0">
                <a:latin typeface="Arial"/>
                <a:cs typeface="Arial"/>
              </a:rPr>
              <a:t>is  </a:t>
            </a:r>
            <a:r>
              <a:rPr sz="2800" spc="-75" dirty="0">
                <a:latin typeface="Arial"/>
                <a:cs typeface="Arial"/>
              </a:rPr>
              <a:t>forwards </a:t>
            </a:r>
            <a:r>
              <a:rPr sz="2800" spc="-80" dirty="0">
                <a:latin typeface="Arial"/>
                <a:cs typeface="Arial"/>
              </a:rPr>
              <a:t>, </a:t>
            </a:r>
            <a:r>
              <a:rPr sz="2800" spc="-110" dirty="0">
                <a:latin typeface="Arial"/>
                <a:cs typeface="Arial"/>
              </a:rPr>
              <a:t>moving </a:t>
            </a:r>
            <a:r>
              <a:rPr sz="2800" spc="-80" dirty="0">
                <a:latin typeface="Arial"/>
                <a:cs typeface="Arial"/>
              </a:rPr>
              <a:t>towards </a:t>
            </a:r>
            <a:r>
              <a:rPr sz="2800" spc="-40" dirty="0">
                <a:latin typeface="Arial"/>
                <a:cs typeface="Arial"/>
              </a:rPr>
              <a:t>the </a:t>
            </a:r>
            <a:r>
              <a:rPr sz="2800" spc="-60" dirty="0">
                <a:latin typeface="Arial"/>
                <a:cs typeface="Arial"/>
              </a:rPr>
              <a:t>heart</a:t>
            </a:r>
            <a:r>
              <a:rPr sz="2800" spc="-570" dirty="0">
                <a:latin typeface="Arial"/>
                <a:cs typeface="Arial"/>
              </a:rPr>
              <a:t> </a:t>
            </a:r>
            <a:r>
              <a:rPr sz="2800" spc="-85" dirty="0">
                <a:latin typeface="Arial"/>
                <a:cs typeface="Arial"/>
              </a:rPr>
              <a:t>during </a:t>
            </a:r>
            <a:r>
              <a:rPr sz="2800" spc="-40" dirty="0">
                <a:latin typeface="Arial"/>
                <a:cs typeface="Arial"/>
              </a:rPr>
              <a:t>entire  </a:t>
            </a:r>
            <a:r>
              <a:rPr sz="2800" spc="-135" dirty="0">
                <a:latin typeface="Arial"/>
                <a:cs typeface="Arial"/>
              </a:rPr>
              <a:t>cardiac</a:t>
            </a:r>
            <a:r>
              <a:rPr sz="2800" spc="-150" dirty="0">
                <a:latin typeface="Arial"/>
                <a:cs typeface="Arial"/>
              </a:rPr>
              <a:t> </a:t>
            </a:r>
            <a:r>
              <a:rPr sz="2800" spc="-135" dirty="0">
                <a:latin typeface="Arial"/>
                <a:cs typeface="Arial"/>
              </a:rPr>
              <a:t>cycle.</a:t>
            </a:r>
            <a:endParaRPr sz="2800">
              <a:latin typeface="Arial"/>
              <a:cs typeface="Arial"/>
            </a:endParaRPr>
          </a:p>
          <a:p>
            <a:pPr marL="298450" marR="135255" indent="-285750">
              <a:lnSpc>
                <a:spcPct val="100000"/>
              </a:lnSpc>
              <a:spcBef>
                <a:spcPts val="700"/>
              </a:spcBef>
            </a:pPr>
            <a:r>
              <a:rPr sz="4200" spc="-82" baseline="5952" dirty="0">
                <a:latin typeface="Symbol"/>
                <a:cs typeface="Symbol"/>
              </a:rPr>
              <a:t></a:t>
            </a:r>
            <a:r>
              <a:rPr sz="2800" spc="-55" dirty="0">
                <a:latin typeface="Arial"/>
                <a:cs typeface="Arial"/>
              </a:rPr>
              <a:t>When </a:t>
            </a:r>
            <a:r>
              <a:rPr sz="2800" spc="-70" dirty="0">
                <a:latin typeface="Arial"/>
                <a:cs typeface="Arial"/>
              </a:rPr>
              <a:t>circulatory </a:t>
            </a:r>
            <a:r>
              <a:rPr sz="2800" spc="-110" dirty="0">
                <a:latin typeface="Arial"/>
                <a:cs typeface="Arial"/>
              </a:rPr>
              <a:t>compensation </a:t>
            </a:r>
            <a:r>
              <a:rPr sz="2800" spc="-5" dirty="0">
                <a:latin typeface="Arial"/>
                <a:cs typeface="Arial"/>
              </a:rPr>
              <a:t>of </a:t>
            </a:r>
            <a:r>
              <a:rPr sz="2800" spc="-40" dirty="0">
                <a:latin typeface="Arial"/>
                <a:cs typeface="Arial"/>
              </a:rPr>
              <a:t>the</a:t>
            </a:r>
            <a:r>
              <a:rPr sz="2800" spc="-570" dirty="0">
                <a:latin typeface="Arial"/>
                <a:cs typeface="Arial"/>
              </a:rPr>
              <a:t> </a:t>
            </a:r>
            <a:r>
              <a:rPr sz="2800" spc="-70" dirty="0">
                <a:latin typeface="Arial"/>
                <a:cs typeface="Arial"/>
              </a:rPr>
              <a:t>fetus </a:t>
            </a:r>
            <a:r>
              <a:rPr sz="2800" spc="-90" dirty="0">
                <a:latin typeface="Arial"/>
                <a:cs typeface="Arial"/>
              </a:rPr>
              <a:t>fails,  </a:t>
            </a:r>
            <a:r>
              <a:rPr sz="2800" spc="-40" dirty="0">
                <a:latin typeface="Arial"/>
                <a:cs typeface="Arial"/>
              </a:rPr>
              <a:t>the </a:t>
            </a:r>
            <a:r>
              <a:rPr sz="2800" spc="-114" dirty="0">
                <a:latin typeface="Arial"/>
                <a:cs typeface="Arial"/>
              </a:rPr>
              <a:t>ductus </a:t>
            </a:r>
            <a:r>
              <a:rPr sz="2800" spc="-175" dirty="0">
                <a:latin typeface="Arial"/>
                <a:cs typeface="Arial"/>
              </a:rPr>
              <a:t>venosus </a:t>
            </a:r>
            <a:r>
              <a:rPr sz="2800" spc="-80" dirty="0">
                <a:latin typeface="Arial"/>
                <a:cs typeface="Arial"/>
              </a:rPr>
              <a:t>waveform </a:t>
            </a:r>
            <a:r>
              <a:rPr sz="2800" spc="-165" dirty="0">
                <a:latin typeface="Arial"/>
                <a:cs typeface="Arial"/>
              </a:rPr>
              <a:t>shows </a:t>
            </a:r>
            <a:r>
              <a:rPr sz="2800" spc="-125" dirty="0">
                <a:latin typeface="Arial"/>
                <a:cs typeface="Arial"/>
              </a:rPr>
              <a:t>absent </a:t>
            </a:r>
            <a:r>
              <a:rPr sz="2800" spc="-25" dirty="0">
                <a:latin typeface="Arial"/>
                <a:cs typeface="Arial"/>
              </a:rPr>
              <a:t>or  </a:t>
            </a:r>
            <a:r>
              <a:rPr sz="2800" spc="-130" dirty="0">
                <a:latin typeface="Arial"/>
                <a:cs typeface="Arial"/>
              </a:rPr>
              <a:t>reverse </a:t>
            </a:r>
            <a:r>
              <a:rPr sz="2800" spc="-70" dirty="0">
                <a:latin typeface="Arial"/>
                <a:cs typeface="Arial"/>
              </a:rPr>
              <a:t>blood </a:t>
            </a:r>
            <a:r>
              <a:rPr sz="2800" spc="-10" dirty="0">
                <a:latin typeface="Arial"/>
                <a:cs typeface="Arial"/>
              </a:rPr>
              <a:t>flow </a:t>
            </a:r>
            <a:r>
              <a:rPr sz="2800" spc="-85" dirty="0">
                <a:latin typeface="Arial"/>
                <a:cs typeface="Arial"/>
              </a:rPr>
              <a:t>during </a:t>
            </a:r>
            <a:r>
              <a:rPr sz="2800" spc="-35" dirty="0">
                <a:latin typeface="Arial"/>
                <a:cs typeface="Arial"/>
              </a:rPr>
              <a:t>atrial</a:t>
            </a:r>
            <a:r>
              <a:rPr sz="2800" spc="-459" dirty="0">
                <a:latin typeface="Arial"/>
                <a:cs typeface="Arial"/>
              </a:rPr>
              <a:t> </a:t>
            </a:r>
            <a:r>
              <a:rPr sz="2800" spc="-60" dirty="0">
                <a:latin typeface="Arial"/>
                <a:cs typeface="Arial"/>
              </a:rPr>
              <a:t>contraction.</a:t>
            </a:r>
            <a:endParaRPr sz="2800">
              <a:latin typeface="Arial"/>
              <a:cs typeface="Arial"/>
            </a:endParaRPr>
          </a:p>
          <a:p>
            <a:pPr marL="298450">
              <a:lnSpc>
                <a:spcPct val="100000"/>
              </a:lnSpc>
            </a:pPr>
            <a:r>
              <a:rPr sz="2800" spc="-105" dirty="0">
                <a:latin typeface="Arial"/>
                <a:cs typeface="Arial"/>
              </a:rPr>
              <a:t>Perinatal </a:t>
            </a:r>
            <a:r>
              <a:rPr sz="2800" spc="-20" dirty="0">
                <a:latin typeface="Arial"/>
                <a:cs typeface="Arial"/>
              </a:rPr>
              <a:t>mortality </a:t>
            </a:r>
            <a:r>
              <a:rPr sz="2800" spc="-120" dirty="0">
                <a:latin typeface="Arial"/>
                <a:cs typeface="Arial"/>
              </a:rPr>
              <a:t>being</a:t>
            </a:r>
            <a:r>
              <a:rPr sz="2800" spc="-340" dirty="0">
                <a:latin typeface="Arial"/>
                <a:cs typeface="Arial"/>
              </a:rPr>
              <a:t> </a:t>
            </a:r>
            <a:r>
              <a:rPr sz="2800" spc="-175" dirty="0">
                <a:latin typeface="Arial"/>
                <a:cs typeface="Arial"/>
              </a:rPr>
              <a:t>63-100%.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ransition>
    <p:zoom dir="in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6900" y="467359"/>
            <a:ext cx="7941309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96540" marR="5080" indent="-2783840">
              <a:lnSpc>
                <a:spcPct val="100000"/>
              </a:lnSpc>
              <a:spcBef>
                <a:spcPts val="100"/>
              </a:spcBef>
            </a:pPr>
            <a:r>
              <a:rPr sz="2400" b="1" i="0" spc="-135" dirty="0">
                <a:latin typeface="Trebuchet MS"/>
                <a:cs typeface="Trebuchet MS"/>
              </a:rPr>
              <a:t>Sequential changes </a:t>
            </a:r>
            <a:r>
              <a:rPr sz="2400" b="1" i="0" spc="-105" dirty="0">
                <a:latin typeface="Trebuchet MS"/>
                <a:cs typeface="Trebuchet MS"/>
              </a:rPr>
              <a:t>of </a:t>
            </a:r>
            <a:r>
              <a:rPr sz="2400" b="1" i="0" spc="-130" dirty="0">
                <a:latin typeface="Trebuchet MS"/>
                <a:cs typeface="Trebuchet MS"/>
              </a:rPr>
              <a:t>doppler </a:t>
            </a:r>
            <a:r>
              <a:rPr sz="2400" b="1" i="0" spc="-120" dirty="0">
                <a:latin typeface="Trebuchet MS"/>
                <a:cs typeface="Trebuchet MS"/>
              </a:rPr>
              <a:t>studies </a:t>
            </a:r>
            <a:r>
              <a:rPr sz="2400" b="1" i="0" spc="-135" dirty="0">
                <a:latin typeface="Trebuchet MS"/>
                <a:cs typeface="Trebuchet MS"/>
              </a:rPr>
              <a:t>in </a:t>
            </a:r>
            <a:r>
              <a:rPr sz="2400" b="1" i="0" spc="-125" dirty="0">
                <a:latin typeface="Trebuchet MS"/>
                <a:cs typeface="Trebuchet MS"/>
              </a:rPr>
              <a:t>decompensating</a:t>
            </a:r>
            <a:r>
              <a:rPr sz="2400" b="1" i="0" spc="-495" dirty="0">
                <a:latin typeface="Trebuchet MS"/>
                <a:cs typeface="Trebuchet MS"/>
              </a:rPr>
              <a:t> </a:t>
            </a:r>
            <a:r>
              <a:rPr sz="2400" b="1" i="0" spc="-135" dirty="0">
                <a:latin typeface="Trebuchet MS"/>
                <a:cs typeface="Trebuchet MS"/>
              </a:rPr>
              <a:t>fetal  </a:t>
            </a:r>
            <a:r>
              <a:rPr sz="2400" b="1" i="0" spc="-114" dirty="0">
                <a:latin typeface="Trebuchet MS"/>
                <a:cs typeface="Trebuchet MS"/>
              </a:rPr>
              <a:t>growth</a:t>
            </a:r>
            <a:r>
              <a:rPr sz="2400" b="1" i="0" spc="-190" dirty="0">
                <a:latin typeface="Trebuchet MS"/>
                <a:cs typeface="Trebuchet MS"/>
              </a:rPr>
              <a:t> </a:t>
            </a:r>
            <a:r>
              <a:rPr sz="2400" b="1" i="0" spc="-140" dirty="0">
                <a:latin typeface="Trebuchet MS"/>
                <a:cs typeface="Trebuchet MS"/>
              </a:rPr>
              <a:t>restriction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2100" y="1419859"/>
            <a:ext cx="13912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85" dirty="0">
                <a:latin typeface="Trebuchet MS"/>
                <a:cs typeface="Trebuchet MS"/>
              </a:rPr>
              <a:t>Initial</a:t>
            </a:r>
            <a:r>
              <a:rPr sz="1800" b="1" spc="-180" dirty="0">
                <a:latin typeface="Trebuchet MS"/>
                <a:cs typeface="Trebuchet MS"/>
              </a:rPr>
              <a:t> </a:t>
            </a:r>
            <a:r>
              <a:rPr sz="1800" b="1" spc="-100" dirty="0">
                <a:latin typeface="Trebuchet MS"/>
                <a:cs typeface="Trebuchet MS"/>
              </a:rPr>
              <a:t>changes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34840" y="1419859"/>
            <a:ext cx="4254500" cy="579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5" dirty="0">
                <a:latin typeface="Trebuchet MS"/>
                <a:cs typeface="Trebuchet MS"/>
              </a:rPr>
              <a:t>Decreased </a:t>
            </a:r>
            <a:r>
              <a:rPr sz="1800" b="1" spc="-100" dirty="0">
                <a:latin typeface="Trebuchet MS"/>
                <a:cs typeface="Trebuchet MS"/>
              </a:rPr>
              <a:t>amniotic </a:t>
            </a:r>
            <a:r>
              <a:rPr sz="1800" b="1" spc="-95" dirty="0">
                <a:latin typeface="Trebuchet MS"/>
                <a:cs typeface="Trebuchet MS"/>
              </a:rPr>
              <a:t>fluid</a:t>
            </a:r>
            <a:r>
              <a:rPr sz="1800" b="1" spc="-200" dirty="0">
                <a:latin typeface="Trebuchet MS"/>
                <a:cs typeface="Trebuchet MS"/>
              </a:rPr>
              <a:t> </a:t>
            </a:r>
            <a:r>
              <a:rPr sz="1800" b="1" spc="-114" dirty="0">
                <a:latin typeface="Trebuchet MS"/>
                <a:cs typeface="Trebuchet MS"/>
              </a:rPr>
              <a:t>index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1800" b="1" spc="-100" dirty="0">
                <a:latin typeface="Trebuchet MS"/>
                <a:cs typeface="Trebuchet MS"/>
              </a:rPr>
              <a:t>Increased </a:t>
            </a:r>
            <a:r>
              <a:rPr sz="1800" b="1" spc="-110" dirty="0">
                <a:latin typeface="Trebuchet MS"/>
                <a:cs typeface="Trebuchet MS"/>
              </a:rPr>
              <a:t>uterine </a:t>
            </a:r>
            <a:r>
              <a:rPr sz="1800" b="1" spc="-114" dirty="0">
                <a:latin typeface="Trebuchet MS"/>
                <a:cs typeface="Trebuchet MS"/>
              </a:rPr>
              <a:t>artery </a:t>
            </a:r>
            <a:r>
              <a:rPr sz="1800" b="1" spc="-105" dirty="0">
                <a:latin typeface="Trebuchet MS"/>
                <a:cs typeface="Trebuchet MS"/>
              </a:rPr>
              <a:t>resistance </a:t>
            </a:r>
            <a:r>
              <a:rPr sz="1800" b="1" spc="-95" dirty="0">
                <a:latin typeface="Trebuchet MS"/>
                <a:cs typeface="Trebuchet MS"/>
              </a:rPr>
              <a:t>with</a:t>
            </a:r>
            <a:r>
              <a:rPr sz="1800" b="1" spc="-280" dirty="0">
                <a:latin typeface="Trebuchet MS"/>
                <a:cs typeface="Trebuchet MS"/>
              </a:rPr>
              <a:t> </a:t>
            </a:r>
            <a:r>
              <a:rPr sz="1800" b="1" spc="-80" dirty="0">
                <a:latin typeface="Trebuchet MS"/>
                <a:cs typeface="Trebuchet MS"/>
              </a:rPr>
              <a:t>EDV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2100" y="2213609"/>
            <a:ext cx="3868420" cy="579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14" dirty="0">
                <a:latin typeface="Trebuchet MS"/>
                <a:cs typeface="Trebuchet MS"/>
              </a:rPr>
              <a:t>Early</a:t>
            </a:r>
            <a:r>
              <a:rPr sz="1800" b="1" spc="-145" dirty="0">
                <a:latin typeface="Trebuchet MS"/>
                <a:cs typeface="Trebuchet MS"/>
              </a:rPr>
              <a:t> </a:t>
            </a:r>
            <a:r>
              <a:rPr sz="1800" b="1" spc="-100" dirty="0">
                <a:latin typeface="Trebuchet MS"/>
                <a:cs typeface="Trebuchet MS"/>
              </a:rPr>
              <a:t>changes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1800" b="1" spc="-105" dirty="0">
                <a:latin typeface="Trebuchet MS"/>
                <a:cs typeface="Trebuchet MS"/>
              </a:rPr>
              <a:t>(in </a:t>
            </a:r>
            <a:r>
              <a:rPr sz="1800" b="1" spc="-70" dirty="0">
                <a:latin typeface="Trebuchet MS"/>
                <a:cs typeface="Trebuchet MS"/>
              </a:rPr>
              <a:t>50% </a:t>
            </a:r>
            <a:r>
              <a:rPr sz="1800" b="1" spc="-135" dirty="0">
                <a:latin typeface="Trebuchet MS"/>
                <a:cs typeface="Trebuchet MS"/>
              </a:rPr>
              <a:t>2-3 </a:t>
            </a:r>
            <a:r>
              <a:rPr sz="1800" b="1" spc="-90" dirty="0">
                <a:latin typeface="Trebuchet MS"/>
                <a:cs typeface="Trebuchet MS"/>
              </a:rPr>
              <a:t>wks </a:t>
            </a:r>
            <a:r>
              <a:rPr sz="1800" b="1" spc="-105" dirty="0">
                <a:latin typeface="Trebuchet MS"/>
                <a:cs typeface="Trebuchet MS"/>
              </a:rPr>
              <a:t>before </a:t>
            </a:r>
            <a:r>
              <a:rPr sz="1800" b="1" spc="-110" dirty="0">
                <a:latin typeface="Trebuchet MS"/>
                <a:cs typeface="Trebuchet MS"/>
              </a:rPr>
              <a:t>nonreactive</a:t>
            </a:r>
            <a:r>
              <a:rPr sz="1800" b="1" spc="-300" dirty="0">
                <a:latin typeface="Trebuchet MS"/>
                <a:cs typeface="Trebuchet MS"/>
              </a:rPr>
              <a:t> </a:t>
            </a:r>
            <a:r>
              <a:rPr sz="1800" b="1" spc="-135" dirty="0">
                <a:latin typeface="Trebuchet MS"/>
                <a:cs typeface="Trebuchet MS"/>
              </a:rPr>
              <a:t>FHR)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34840" y="2213609"/>
            <a:ext cx="4033520" cy="57912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1899"/>
              </a:lnSpc>
              <a:spcBef>
                <a:spcPts val="55"/>
              </a:spcBef>
            </a:pPr>
            <a:r>
              <a:rPr sz="1800" b="1" spc="-105" dirty="0">
                <a:latin typeface="Trebuchet MS"/>
                <a:cs typeface="Trebuchet MS"/>
              </a:rPr>
              <a:t>Decreased </a:t>
            </a:r>
            <a:r>
              <a:rPr sz="1800" b="1" spc="5" dirty="0">
                <a:latin typeface="Trebuchet MS"/>
                <a:cs typeface="Trebuchet MS"/>
              </a:rPr>
              <a:t>MCA </a:t>
            </a:r>
            <a:r>
              <a:rPr sz="1800" b="1" spc="-105" dirty="0">
                <a:latin typeface="Trebuchet MS"/>
                <a:cs typeface="Trebuchet MS"/>
              </a:rPr>
              <a:t>resistance </a:t>
            </a:r>
            <a:r>
              <a:rPr sz="1800" b="1" spc="-100" dirty="0">
                <a:latin typeface="Trebuchet MS"/>
                <a:cs typeface="Trebuchet MS"/>
              </a:rPr>
              <a:t>(brain </a:t>
            </a:r>
            <a:r>
              <a:rPr sz="1800" b="1" spc="-85" dirty="0">
                <a:latin typeface="Trebuchet MS"/>
                <a:cs typeface="Trebuchet MS"/>
              </a:rPr>
              <a:t>sparing</a:t>
            </a:r>
            <a:r>
              <a:rPr sz="1800" b="1" spc="-400" dirty="0">
                <a:latin typeface="Trebuchet MS"/>
                <a:cs typeface="Trebuchet MS"/>
              </a:rPr>
              <a:t> </a:t>
            </a:r>
            <a:r>
              <a:rPr sz="1800" b="1" spc="-105" dirty="0">
                <a:latin typeface="Trebuchet MS"/>
                <a:cs typeface="Trebuchet MS"/>
              </a:rPr>
              <a:t>)  </a:t>
            </a:r>
            <a:r>
              <a:rPr sz="1800" b="1" spc="-85" dirty="0">
                <a:latin typeface="Trebuchet MS"/>
                <a:cs typeface="Trebuchet MS"/>
              </a:rPr>
              <a:t>Absent </a:t>
            </a:r>
            <a:r>
              <a:rPr sz="1800" b="1" spc="-114" dirty="0">
                <a:latin typeface="Trebuchet MS"/>
                <a:cs typeface="Trebuchet MS"/>
              </a:rPr>
              <a:t>uterine artery</a:t>
            </a:r>
            <a:r>
              <a:rPr sz="1800" b="1" spc="-220" dirty="0">
                <a:latin typeface="Trebuchet MS"/>
                <a:cs typeface="Trebuchet MS"/>
              </a:rPr>
              <a:t> </a:t>
            </a:r>
            <a:r>
              <a:rPr sz="1800" b="1" spc="-80" dirty="0">
                <a:latin typeface="Trebuchet MS"/>
                <a:cs typeface="Trebuchet MS"/>
              </a:rPr>
              <a:t>EDV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92100" y="3007359"/>
            <a:ext cx="3089910" cy="579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40" dirty="0">
                <a:latin typeface="Trebuchet MS"/>
                <a:cs typeface="Trebuchet MS"/>
              </a:rPr>
              <a:t>Late </a:t>
            </a:r>
            <a:r>
              <a:rPr sz="1800" b="1" spc="-100" dirty="0">
                <a:latin typeface="Trebuchet MS"/>
                <a:cs typeface="Trebuchet MS"/>
              </a:rPr>
              <a:t>changes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1800" b="1" spc="-160" dirty="0">
                <a:latin typeface="Trebuchet MS"/>
                <a:cs typeface="Trebuchet MS"/>
              </a:rPr>
              <a:t>~ </a:t>
            </a:r>
            <a:r>
              <a:rPr sz="1800" b="1" spc="-145" dirty="0">
                <a:latin typeface="Trebuchet MS"/>
                <a:cs typeface="Trebuchet MS"/>
              </a:rPr>
              <a:t>6 </a:t>
            </a:r>
            <a:r>
              <a:rPr sz="1800" b="1" spc="-80" dirty="0">
                <a:latin typeface="Trebuchet MS"/>
                <a:cs typeface="Trebuchet MS"/>
              </a:rPr>
              <a:t>days </a:t>
            </a:r>
            <a:r>
              <a:rPr sz="1800" b="1" spc="-105" dirty="0">
                <a:latin typeface="Trebuchet MS"/>
                <a:cs typeface="Trebuchet MS"/>
              </a:rPr>
              <a:t>before </a:t>
            </a:r>
            <a:r>
              <a:rPr sz="1800" b="1" spc="-110" dirty="0">
                <a:latin typeface="Trebuchet MS"/>
                <a:cs typeface="Trebuchet MS"/>
              </a:rPr>
              <a:t>nonreactive</a:t>
            </a:r>
            <a:r>
              <a:rPr sz="1800" b="1" spc="-229" dirty="0">
                <a:latin typeface="Trebuchet MS"/>
                <a:cs typeface="Trebuchet MS"/>
              </a:rPr>
              <a:t> </a:t>
            </a:r>
            <a:r>
              <a:rPr sz="1800" b="1" spc="-140" dirty="0">
                <a:latin typeface="Trebuchet MS"/>
                <a:cs typeface="Trebuchet MS"/>
              </a:rPr>
              <a:t>FHR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34840" y="3007359"/>
            <a:ext cx="4094479" cy="57912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1899"/>
              </a:lnSpc>
              <a:spcBef>
                <a:spcPts val="55"/>
              </a:spcBef>
            </a:pPr>
            <a:r>
              <a:rPr sz="1800" b="1" spc="-100" dirty="0">
                <a:latin typeface="Trebuchet MS"/>
                <a:cs typeface="Trebuchet MS"/>
              </a:rPr>
              <a:t>Increased </a:t>
            </a:r>
            <a:r>
              <a:rPr sz="1800" b="1" spc="-105" dirty="0">
                <a:latin typeface="Trebuchet MS"/>
                <a:cs typeface="Trebuchet MS"/>
              </a:rPr>
              <a:t>resistance </a:t>
            </a:r>
            <a:r>
              <a:rPr sz="1800" b="1" spc="-100" dirty="0">
                <a:latin typeface="Trebuchet MS"/>
                <a:cs typeface="Trebuchet MS"/>
              </a:rPr>
              <a:t>in DV-reversed </a:t>
            </a:r>
            <a:r>
              <a:rPr sz="1800" b="1" spc="-75" dirty="0">
                <a:latin typeface="Trebuchet MS"/>
                <a:cs typeface="Trebuchet MS"/>
              </a:rPr>
              <a:t>EDV</a:t>
            </a:r>
            <a:r>
              <a:rPr sz="1800" b="1" spc="-315" dirty="0">
                <a:latin typeface="Trebuchet MS"/>
                <a:cs typeface="Trebuchet MS"/>
              </a:rPr>
              <a:t> </a:t>
            </a:r>
            <a:r>
              <a:rPr sz="1800" b="1" spc="-100" dirty="0">
                <a:latin typeface="Trebuchet MS"/>
                <a:cs typeface="Trebuchet MS"/>
              </a:rPr>
              <a:t>in  </a:t>
            </a:r>
            <a:r>
              <a:rPr sz="1800" b="1" spc="-114" dirty="0">
                <a:latin typeface="Trebuchet MS"/>
                <a:cs typeface="Trebuchet MS"/>
              </a:rPr>
              <a:t>uterine</a:t>
            </a:r>
            <a:r>
              <a:rPr sz="1800" b="1" spc="-140" dirty="0">
                <a:latin typeface="Trebuchet MS"/>
                <a:cs typeface="Trebuchet MS"/>
              </a:rPr>
              <a:t> </a:t>
            </a:r>
            <a:r>
              <a:rPr sz="1800" b="1" spc="-114" dirty="0">
                <a:latin typeface="Trebuchet MS"/>
                <a:cs typeface="Trebuchet MS"/>
              </a:rPr>
              <a:t>artery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92100" y="3801109"/>
            <a:ext cx="3695065" cy="579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10" dirty="0">
                <a:latin typeface="Trebuchet MS"/>
                <a:cs typeface="Trebuchet MS"/>
              </a:rPr>
              <a:t>Very </a:t>
            </a:r>
            <a:r>
              <a:rPr sz="1800" b="1" spc="-100" dirty="0">
                <a:latin typeface="Trebuchet MS"/>
                <a:cs typeface="Trebuchet MS"/>
              </a:rPr>
              <a:t>late</a:t>
            </a:r>
            <a:r>
              <a:rPr sz="1800" b="1" spc="-170" dirty="0">
                <a:latin typeface="Trebuchet MS"/>
                <a:cs typeface="Trebuchet MS"/>
              </a:rPr>
              <a:t> </a:t>
            </a:r>
            <a:r>
              <a:rPr sz="1800" b="1" spc="-100" dirty="0">
                <a:latin typeface="Trebuchet MS"/>
                <a:cs typeface="Trebuchet MS"/>
              </a:rPr>
              <a:t>changes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1800" b="1" spc="-105" dirty="0">
                <a:latin typeface="Trebuchet MS"/>
                <a:cs typeface="Trebuchet MS"/>
              </a:rPr>
              <a:t>(in 70%, </a:t>
            </a:r>
            <a:r>
              <a:rPr sz="1800" b="1" spc="-145" dirty="0">
                <a:latin typeface="Trebuchet MS"/>
                <a:cs typeface="Trebuchet MS"/>
              </a:rPr>
              <a:t>24 </a:t>
            </a:r>
            <a:r>
              <a:rPr sz="1800" b="1" spc="-100" dirty="0">
                <a:latin typeface="Trebuchet MS"/>
                <a:cs typeface="Trebuchet MS"/>
              </a:rPr>
              <a:t>hrs </a:t>
            </a:r>
            <a:r>
              <a:rPr sz="1800" b="1" spc="-105" dirty="0">
                <a:latin typeface="Trebuchet MS"/>
                <a:cs typeface="Trebuchet MS"/>
              </a:rPr>
              <a:t>before </a:t>
            </a:r>
            <a:r>
              <a:rPr sz="1800" b="1" spc="-100" dirty="0">
                <a:latin typeface="Trebuchet MS"/>
                <a:cs typeface="Trebuchet MS"/>
              </a:rPr>
              <a:t>changes </a:t>
            </a:r>
            <a:r>
              <a:rPr sz="1800" b="1" spc="-95" dirty="0">
                <a:latin typeface="Trebuchet MS"/>
                <a:cs typeface="Trebuchet MS"/>
              </a:rPr>
              <a:t>in</a:t>
            </a:r>
            <a:r>
              <a:rPr sz="1800" b="1" spc="-350" dirty="0">
                <a:latin typeface="Trebuchet MS"/>
                <a:cs typeface="Trebuchet MS"/>
              </a:rPr>
              <a:t> </a:t>
            </a:r>
            <a:r>
              <a:rPr sz="1800" b="1" spc="-95" dirty="0">
                <a:latin typeface="Trebuchet MS"/>
                <a:cs typeface="Trebuchet MS"/>
              </a:rPr>
              <a:t>BPP)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34840" y="3801109"/>
            <a:ext cx="3919854" cy="57912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1899"/>
              </a:lnSpc>
              <a:spcBef>
                <a:spcPts val="55"/>
              </a:spcBef>
            </a:pPr>
            <a:r>
              <a:rPr sz="1800" b="1" spc="-110" dirty="0">
                <a:latin typeface="Trebuchet MS"/>
                <a:cs typeface="Trebuchet MS"/>
              </a:rPr>
              <a:t>Reversed </a:t>
            </a:r>
            <a:r>
              <a:rPr sz="1800" b="1" spc="-80" dirty="0">
                <a:latin typeface="Trebuchet MS"/>
                <a:cs typeface="Trebuchet MS"/>
              </a:rPr>
              <a:t>flow </a:t>
            </a:r>
            <a:r>
              <a:rPr sz="1800" b="1" spc="-100" dirty="0">
                <a:latin typeface="Trebuchet MS"/>
                <a:cs typeface="Trebuchet MS"/>
              </a:rPr>
              <a:t>in </a:t>
            </a:r>
            <a:r>
              <a:rPr sz="1800" b="1" spc="-40" dirty="0">
                <a:latin typeface="Trebuchet MS"/>
                <a:cs typeface="Trebuchet MS"/>
              </a:rPr>
              <a:t>DV</a:t>
            </a:r>
            <a:r>
              <a:rPr sz="1800" b="1" spc="-425" dirty="0">
                <a:latin typeface="Trebuchet MS"/>
                <a:cs typeface="Trebuchet MS"/>
              </a:rPr>
              <a:t> </a:t>
            </a:r>
            <a:r>
              <a:rPr sz="1800" b="1" spc="-85" dirty="0">
                <a:latin typeface="Trebuchet MS"/>
                <a:cs typeface="Trebuchet MS"/>
              </a:rPr>
              <a:t>and </a:t>
            </a:r>
            <a:r>
              <a:rPr sz="1800" b="1" spc="-90" dirty="0">
                <a:latin typeface="Trebuchet MS"/>
                <a:cs typeface="Trebuchet MS"/>
              </a:rPr>
              <a:t>pulsatile </a:t>
            </a:r>
            <a:r>
              <a:rPr sz="1800" b="1" spc="-80" dirty="0">
                <a:latin typeface="Trebuchet MS"/>
                <a:cs typeface="Trebuchet MS"/>
              </a:rPr>
              <a:t>flow </a:t>
            </a:r>
            <a:r>
              <a:rPr sz="1800" b="1" spc="-100" dirty="0">
                <a:latin typeface="Trebuchet MS"/>
                <a:cs typeface="Trebuchet MS"/>
              </a:rPr>
              <a:t>in  umbilical</a:t>
            </a:r>
            <a:r>
              <a:rPr sz="1800" b="1" spc="-145" dirty="0">
                <a:latin typeface="Trebuchet MS"/>
                <a:cs typeface="Trebuchet MS"/>
              </a:rPr>
              <a:t> </a:t>
            </a:r>
            <a:r>
              <a:rPr sz="1800" b="1" spc="-105" dirty="0">
                <a:latin typeface="Trebuchet MS"/>
                <a:cs typeface="Trebuchet MS"/>
              </a:rPr>
              <a:t>vein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63220" y="4819650"/>
            <a:ext cx="69183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( </a:t>
            </a:r>
            <a:r>
              <a:rPr sz="1800" spc="-5" dirty="0">
                <a:latin typeface="Arial"/>
                <a:cs typeface="Arial"/>
              </a:rPr>
              <a:t>BPP- </a:t>
            </a:r>
            <a:r>
              <a:rPr sz="1800" spc="-10" dirty="0">
                <a:latin typeface="Arial"/>
                <a:cs typeface="Arial"/>
              </a:rPr>
              <a:t>biophysical </a:t>
            </a:r>
            <a:r>
              <a:rPr sz="1800" spc="-5" dirty="0">
                <a:latin typeface="Arial"/>
                <a:cs typeface="Arial"/>
              </a:rPr>
              <a:t>profile </a:t>
            </a:r>
            <a:r>
              <a:rPr sz="1800" dirty="0">
                <a:latin typeface="Arial"/>
                <a:cs typeface="Arial"/>
              </a:rPr>
              <a:t>, </a:t>
            </a:r>
            <a:r>
              <a:rPr sz="1800" spc="-5" dirty="0">
                <a:latin typeface="Arial"/>
                <a:cs typeface="Arial"/>
              </a:rPr>
              <a:t>DV- ductus </a:t>
            </a:r>
            <a:r>
              <a:rPr sz="1800" spc="-10" dirty="0">
                <a:latin typeface="Arial"/>
                <a:cs typeface="Arial"/>
              </a:rPr>
              <a:t>venosus, </a:t>
            </a:r>
            <a:r>
              <a:rPr sz="1800" spc="-5" dirty="0">
                <a:latin typeface="Arial"/>
                <a:cs typeface="Arial"/>
              </a:rPr>
              <a:t>EDV </a:t>
            </a:r>
            <a:r>
              <a:rPr sz="1800" dirty="0">
                <a:latin typeface="Arial"/>
                <a:cs typeface="Arial"/>
              </a:rPr>
              <a:t>– </a:t>
            </a:r>
            <a:r>
              <a:rPr sz="1800" spc="-10" dirty="0">
                <a:latin typeface="Arial"/>
                <a:cs typeface="Arial"/>
              </a:rPr>
              <a:t>end diastolic  velocity, </a:t>
            </a:r>
            <a:r>
              <a:rPr sz="1800" spc="-5" dirty="0">
                <a:latin typeface="Arial"/>
                <a:cs typeface="Arial"/>
              </a:rPr>
              <a:t>FHR- fetal </a:t>
            </a:r>
            <a:r>
              <a:rPr sz="1800" spc="-10" dirty="0">
                <a:latin typeface="Arial"/>
                <a:cs typeface="Arial"/>
              </a:rPr>
              <a:t>heart </a:t>
            </a:r>
            <a:r>
              <a:rPr sz="1800" spc="-5" dirty="0">
                <a:latin typeface="Arial"/>
                <a:cs typeface="Arial"/>
              </a:rPr>
              <a:t>rate </a:t>
            </a:r>
            <a:r>
              <a:rPr sz="1800" dirty="0">
                <a:latin typeface="Arial"/>
                <a:cs typeface="Arial"/>
              </a:rPr>
              <a:t>, </a:t>
            </a:r>
            <a:r>
              <a:rPr sz="1800" spc="-15" dirty="0">
                <a:latin typeface="Arial"/>
                <a:cs typeface="Arial"/>
              </a:rPr>
              <a:t>MCA </a:t>
            </a:r>
            <a:r>
              <a:rPr sz="1800" dirty="0">
                <a:latin typeface="Arial"/>
                <a:cs typeface="Arial"/>
              </a:rPr>
              <a:t>– </a:t>
            </a:r>
            <a:r>
              <a:rPr sz="1800" spc="-5" dirty="0">
                <a:latin typeface="Arial"/>
                <a:cs typeface="Arial"/>
              </a:rPr>
              <a:t>mmiddle cerebral artery</a:t>
            </a:r>
            <a:r>
              <a:rPr sz="1800" spc="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)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  <p:transition>
    <p:zoom dir="in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19400" marR="5080" indent="-2299970">
              <a:lnSpc>
                <a:spcPct val="100000"/>
              </a:lnSpc>
              <a:spcBef>
                <a:spcPts val="100"/>
              </a:spcBef>
            </a:pPr>
            <a:r>
              <a:rPr i="0" spc="-200" dirty="0">
                <a:latin typeface="Arial"/>
                <a:cs typeface="Arial"/>
              </a:rPr>
              <a:t>Placental </a:t>
            </a:r>
            <a:r>
              <a:rPr i="0" spc="-170" dirty="0">
                <a:latin typeface="Arial"/>
                <a:cs typeface="Arial"/>
              </a:rPr>
              <a:t>magnetic</a:t>
            </a:r>
            <a:r>
              <a:rPr i="0" spc="-285" dirty="0">
                <a:latin typeface="Arial"/>
                <a:cs typeface="Arial"/>
              </a:rPr>
              <a:t> </a:t>
            </a:r>
            <a:r>
              <a:rPr i="0" spc="-229" dirty="0">
                <a:latin typeface="Arial"/>
                <a:cs typeface="Arial"/>
              </a:rPr>
              <a:t>resonance  </a:t>
            </a:r>
            <a:r>
              <a:rPr i="0" spc="-190" dirty="0">
                <a:latin typeface="Arial"/>
                <a:cs typeface="Arial"/>
              </a:rPr>
              <a:t>imaging</a:t>
            </a:r>
            <a:r>
              <a:rPr i="0" spc="-240" dirty="0">
                <a:latin typeface="Arial"/>
                <a:cs typeface="Arial"/>
              </a:rPr>
              <a:t> </a:t>
            </a:r>
            <a:r>
              <a:rPr i="0" spc="-50" dirty="0">
                <a:latin typeface="Arial"/>
                <a:cs typeface="Arial"/>
              </a:rPr>
              <a:t>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2222500"/>
            <a:ext cx="7711440" cy="14871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</a:tabLst>
            </a:pPr>
            <a:r>
              <a:rPr sz="3200" spc="-310" dirty="0">
                <a:latin typeface="Arial"/>
                <a:cs typeface="Arial"/>
              </a:rPr>
              <a:t>Asses </a:t>
            </a:r>
            <a:r>
              <a:rPr sz="3200" spc="-105" dirty="0">
                <a:latin typeface="Arial"/>
                <a:cs typeface="Arial"/>
              </a:rPr>
              <a:t>severity </a:t>
            </a:r>
            <a:r>
              <a:rPr sz="3200" spc="-5" dirty="0">
                <a:latin typeface="Arial"/>
                <a:cs typeface="Arial"/>
              </a:rPr>
              <a:t>of </a:t>
            </a:r>
            <a:r>
              <a:rPr sz="3200" spc="-35" dirty="0">
                <a:latin typeface="Arial"/>
                <a:cs typeface="Arial"/>
              </a:rPr>
              <a:t>fetal </a:t>
            </a:r>
            <a:r>
              <a:rPr sz="3200" spc="-45" dirty="0">
                <a:latin typeface="Arial"/>
                <a:cs typeface="Arial"/>
              </a:rPr>
              <a:t>growth </a:t>
            </a:r>
            <a:r>
              <a:rPr sz="3200" spc="-50" dirty="0">
                <a:latin typeface="Arial"/>
                <a:cs typeface="Arial"/>
              </a:rPr>
              <a:t>retardation</a:t>
            </a:r>
            <a:r>
              <a:rPr sz="3200" spc="-560" dirty="0">
                <a:latin typeface="Arial"/>
                <a:cs typeface="Arial"/>
              </a:rPr>
              <a:t> </a:t>
            </a:r>
            <a:r>
              <a:rPr sz="3200" spc="-95" dirty="0">
                <a:latin typeface="Arial"/>
                <a:cs typeface="Arial"/>
              </a:rPr>
              <a:t>on  </a:t>
            </a:r>
            <a:r>
              <a:rPr sz="3200" spc="-45" dirty="0">
                <a:latin typeface="Arial"/>
                <a:cs typeface="Arial"/>
              </a:rPr>
              <a:t>the </a:t>
            </a:r>
            <a:r>
              <a:rPr sz="3200" spc="-210" dirty="0">
                <a:latin typeface="Arial"/>
                <a:cs typeface="Arial"/>
              </a:rPr>
              <a:t>basis </a:t>
            </a:r>
            <a:r>
              <a:rPr sz="3200" spc="-5" dirty="0">
                <a:latin typeface="Arial"/>
                <a:cs typeface="Arial"/>
              </a:rPr>
              <a:t>of </a:t>
            </a:r>
            <a:r>
              <a:rPr sz="3200" spc="-175" dirty="0">
                <a:latin typeface="Arial"/>
                <a:cs typeface="Arial"/>
              </a:rPr>
              <a:t>decreased </a:t>
            </a:r>
            <a:r>
              <a:rPr sz="3200" spc="-105" dirty="0">
                <a:latin typeface="Arial"/>
                <a:cs typeface="Arial"/>
              </a:rPr>
              <a:t>placental </a:t>
            </a:r>
            <a:r>
              <a:rPr sz="3200" spc="-110" dirty="0">
                <a:latin typeface="Arial"/>
                <a:cs typeface="Arial"/>
              </a:rPr>
              <a:t>volume</a:t>
            </a:r>
            <a:r>
              <a:rPr sz="3200" spc="-515" dirty="0">
                <a:latin typeface="Arial"/>
                <a:cs typeface="Arial"/>
              </a:rPr>
              <a:t> </a:t>
            </a:r>
            <a:r>
              <a:rPr sz="3200" spc="-155" dirty="0">
                <a:latin typeface="Arial"/>
                <a:cs typeface="Arial"/>
              </a:rPr>
              <a:t>and  </a:t>
            </a:r>
            <a:r>
              <a:rPr sz="3200" spc="-140" dirty="0">
                <a:latin typeface="Arial"/>
                <a:cs typeface="Arial"/>
              </a:rPr>
              <a:t>thickness.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ransition>
    <p:zoom dir="in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14119" y="213359"/>
            <a:ext cx="6286500" cy="52730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zoom dir="in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8670" y="497840"/>
            <a:ext cx="502221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i="0" spc="-190" dirty="0">
                <a:latin typeface="Trebuchet MS"/>
                <a:cs typeface="Trebuchet MS"/>
              </a:rPr>
              <a:t>Neonatal</a:t>
            </a:r>
            <a:r>
              <a:rPr b="1" i="0" spc="-415" dirty="0">
                <a:latin typeface="Trebuchet MS"/>
                <a:cs typeface="Trebuchet MS"/>
              </a:rPr>
              <a:t> </a:t>
            </a:r>
            <a:r>
              <a:rPr b="1" i="0" spc="-200" dirty="0">
                <a:latin typeface="Trebuchet MS"/>
                <a:cs typeface="Trebuchet MS"/>
              </a:rPr>
              <a:t>Assessment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31620"/>
            <a:ext cx="7792084" cy="3945890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220" dirty="0">
                <a:latin typeface="Arial"/>
                <a:cs typeface="Arial"/>
              </a:rPr>
              <a:t>Reduced </a:t>
            </a:r>
            <a:r>
              <a:rPr sz="3200" spc="5" dirty="0">
                <a:latin typeface="Arial"/>
                <a:cs typeface="Arial"/>
              </a:rPr>
              <a:t>birth </a:t>
            </a:r>
            <a:r>
              <a:rPr sz="3200" spc="-65" dirty="0">
                <a:latin typeface="Arial"/>
                <a:cs typeface="Arial"/>
              </a:rPr>
              <a:t>weight </a:t>
            </a:r>
            <a:r>
              <a:rPr sz="3200" spc="10" dirty="0">
                <a:latin typeface="Arial"/>
                <a:cs typeface="Arial"/>
              </a:rPr>
              <a:t>for </a:t>
            </a:r>
            <a:r>
              <a:rPr sz="3200" spc="-105" dirty="0">
                <a:latin typeface="Arial"/>
                <a:cs typeface="Arial"/>
              </a:rPr>
              <a:t>gestational</a:t>
            </a:r>
            <a:r>
              <a:rPr sz="3200" spc="-620" dirty="0">
                <a:latin typeface="Arial"/>
                <a:cs typeface="Arial"/>
              </a:rPr>
              <a:t> </a:t>
            </a:r>
            <a:r>
              <a:rPr sz="3200" spc="-240" dirty="0">
                <a:latin typeface="Arial"/>
                <a:cs typeface="Arial"/>
              </a:rPr>
              <a:t>age</a:t>
            </a:r>
            <a:endParaRPr sz="32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95" dirty="0">
                <a:latin typeface="Arial"/>
                <a:cs typeface="Arial"/>
              </a:rPr>
              <a:t>Physical </a:t>
            </a:r>
            <a:r>
              <a:rPr sz="3200" spc="-155" dirty="0">
                <a:latin typeface="Arial"/>
                <a:cs typeface="Arial"/>
              </a:rPr>
              <a:t>appearance: </a:t>
            </a:r>
            <a:r>
              <a:rPr sz="3200" spc="-5" dirty="0">
                <a:latin typeface="Arial"/>
                <a:cs typeface="Arial"/>
              </a:rPr>
              <a:t>thin </a:t>
            </a:r>
            <a:r>
              <a:rPr sz="3200" spc="-140" dirty="0">
                <a:latin typeface="Arial"/>
                <a:cs typeface="Arial"/>
              </a:rPr>
              <a:t>loose, </a:t>
            </a:r>
            <a:r>
              <a:rPr sz="3200" spc="-120" dirty="0">
                <a:latin typeface="Arial"/>
                <a:cs typeface="Arial"/>
              </a:rPr>
              <a:t>peeling</a:t>
            </a:r>
            <a:r>
              <a:rPr sz="3200" spc="-335" dirty="0">
                <a:latin typeface="Arial"/>
                <a:cs typeface="Arial"/>
              </a:rPr>
              <a:t> </a:t>
            </a:r>
            <a:r>
              <a:rPr sz="3200" spc="-140" dirty="0">
                <a:latin typeface="Arial"/>
                <a:cs typeface="Arial"/>
              </a:rPr>
              <a:t>skin,  </a:t>
            </a:r>
            <a:r>
              <a:rPr sz="3200" spc="-155" dirty="0">
                <a:latin typeface="Arial"/>
                <a:cs typeface="Arial"/>
              </a:rPr>
              <a:t>scaphoid </a:t>
            </a:r>
            <a:r>
              <a:rPr sz="3200" spc="-135" dirty="0">
                <a:latin typeface="Arial"/>
                <a:cs typeface="Arial"/>
              </a:rPr>
              <a:t>abdomen, </a:t>
            </a:r>
            <a:r>
              <a:rPr sz="3200" spc="-70" dirty="0">
                <a:latin typeface="Arial"/>
                <a:cs typeface="Arial"/>
              </a:rPr>
              <a:t>dispropotionately </a:t>
            </a:r>
            <a:r>
              <a:rPr sz="3200" spc="-130" dirty="0">
                <a:latin typeface="Arial"/>
                <a:cs typeface="Arial"/>
              </a:rPr>
              <a:t>large  </a:t>
            </a:r>
            <a:r>
              <a:rPr sz="3200" spc="-160" dirty="0">
                <a:latin typeface="Arial"/>
                <a:cs typeface="Arial"/>
              </a:rPr>
              <a:t>head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9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80" dirty="0">
                <a:latin typeface="Arial"/>
                <a:cs typeface="Arial"/>
              </a:rPr>
              <a:t>Appropriate </a:t>
            </a:r>
            <a:r>
              <a:rPr sz="3200" spc="-45" dirty="0">
                <a:latin typeface="Arial"/>
                <a:cs typeface="Arial"/>
              </a:rPr>
              <a:t>growth </a:t>
            </a:r>
            <a:r>
              <a:rPr sz="3200" spc="-125" dirty="0">
                <a:latin typeface="Arial"/>
                <a:cs typeface="Arial"/>
              </a:rPr>
              <a:t>charts should </a:t>
            </a:r>
            <a:r>
              <a:rPr sz="3200" spc="-150" dirty="0">
                <a:latin typeface="Arial"/>
                <a:cs typeface="Arial"/>
              </a:rPr>
              <a:t>be</a:t>
            </a:r>
            <a:r>
              <a:rPr sz="3200" spc="-515" dirty="0">
                <a:latin typeface="Arial"/>
                <a:cs typeface="Arial"/>
              </a:rPr>
              <a:t> </a:t>
            </a:r>
            <a:r>
              <a:rPr sz="3200" spc="-190" dirty="0">
                <a:latin typeface="Arial"/>
                <a:cs typeface="Arial"/>
              </a:rPr>
              <a:t>used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45" dirty="0">
                <a:latin typeface="Arial"/>
                <a:cs typeface="Arial"/>
              </a:rPr>
              <a:t>Ponderal</a:t>
            </a:r>
            <a:r>
              <a:rPr sz="3200" spc="-175" dirty="0">
                <a:latin typeface="Arial"/>
                <a:cs typeface="Arial"/>
              </a:rPr>
              <a:t> </a:t>
            </a:r>
            <a:r>
              <a:rPr sz="3200" spc="-120" dirty="0">
                <a:latin typeface="Arial"/>
                <a:cs typeface="Arial"/>
              </a:rPr>
              <a:t>index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30" dirty="0">
                <a:latin typeface="Arial"/>
                <a:cs typeface="Arial"/>
              </a:rPr>
              <a:t>Ballard</a:t>
            </a:r>
            <a:r>
              <a:rPr sz="3200" spc="-180" dirty="0">
                <a:latin typeface="Arial"/>
                <a:cs typeface="Arial"/>
              </a:rPr>
              <a:t> </a:t>
            </a:r>
            <a:r>
              <a:rPr sz="3200" spc="-170" dirty="0">
                <a:latin typeface="Arial"/>
                <a:cs typeface="Arial"/>
              </a:rPr>
              <a:t>score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ransition>
    <p:zoom dir="in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73679" y="497840"/>
            <a:ext cx="359410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i="0" spc="-60" dirty="0">
                <a:latin typeface="Trebuchet MS"/>
                <a:cs typeface="Trebuchet MS"/>
              </a:rPr>
              <a:t>MANAGEMENT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92579"/>
            <a:ext cx="21336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935" dirty="0">
                <a:solidFill>
                  <a:srgbClr val="FF0000"/>
                </a:solidFill>
                <a:latin typeface="Symbol"/>
                <a:cs typeface="Symbol"/>
              </a:rPr>
              <a:t></a:t>
            </a:r>
            <a:endParaRPr sz="3200">
              <a:latin typeface="Symbol"/>
              <a:cs typeface="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50289" y="1633220"/>
            <a:ext cx="172466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u="heavy" spc="-13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Principles: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2120900"/>
            <a:ext cx="7081520" cy="1791970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527050" indent="-514350">
              <a:lnSpc>
                <a:spcPct val="100000"/>
              </a:lnSpc>
              <a:spcBef>
                <a:spcPts val="900"/>
              </a:spcBef>
              <a:buAutoNum type="arabicPeriod"/>
              <a:tabLst>
                <a:tab pos="526415" algn="l"/>
                <a:tab pos="527050" algn="l"/>
              </a:tabLst>
            </a:pPr>
            <a:r>
              <a:rPr sz="3200" spc="-45" dirty="0">
                <a:latin typeface="Arial"/>
                <a:cs typeface="Arial"/>
              </a:rPr>
              <a:t>Identify </a:t>
            </a:r>
            <a:r>
              <a:rPr sz="3200" spc="-40" dirty="0">
                <a:latin typeface="Arial"/>
                <a:cs typeface="Arial"/>
              </a:rPr>
              <a:t>the </a:t>
            </a:r>
            <a:r>
              <a:rPr sz="3200" spc="-229" dirty="0">
                <a:latin typeface="Arial"/>
                <a:cs typeface="Arial"/>
              </a:rPr>
              <a:t>cause </a:t>
            </a:r>
            <a:r>
              <a:rPr sz="3200" spc="-5" dirty="0">
                <a:latin typeface="Arial"/>
                <a:cs typeface="Arial"/>
              </a:rPr>
              <a:t>of </a:t>
            </a:r>
            <a:r>
              <a:rPr sz="3200" spc="-45" dirty="0">
                <a:latin typeface="Arial"/>
                <a:cs typeface="Arial"/>
              </a:rPr>
              <a:t>growth</a:t>
            </a:r>
            <a:r>
              <a:rPr sz="3200" spc="-585" dirty="0">
                <a:latin typeface="Arial"/>
                <a:cs typeface="Arial"/>
              </a:rPr>
              <a:t> </a:t>
            </a:r>
            <a:r>
              <a:rPr sz="3200" spc="-55" dirty="0">
                <a:latin typeface="Arial"/>
                <a:cs typeface="Arial"/>
              </a:rPr>
              <a:t>restriction.</a:t>
            </a:r>
            <a:endParaRPr sz="3200">
              <a:latin typeface="Arial"/>
              <a:cs typeface="Arial"/>
            </a:endParaRPr>
          </a:p>
          <a:p>
            <a:pPr marL="527050" indent="-514350">
              <a:lnSpc>
                <a:spcPct val="100000"/>
              </a:lnSpc>
              <a:spcBef>
                <a:spcPts val="800"/>
              </a:spcBef>
              <a:buAutoNum type="arabicPeriod"/>
              <a:tabLst>
                <a:tab pos="526415" algn="l"/>
                <a:tab pos="527050" algn="l"/>
              </a:tabLst>
            </a:pPr>
            <a:r>
              <a:rPr sz="3200" spc="-125" dirty="0">
                <a:latin typeface="Arial"/>
                <a:cs typeface="Arial"/>
              </a:rPr>
              <a:t>Treat </a:t>
            </a:r>
            <a:r>
              <a:rPr sz="3200" spc="-40" dirty="0">
                <a:latin typeface="Arial"/>
                <a:cs typeface="Arial"/>
              </a:rPr>
              <a:t>the </a:t>
            </a:r>
            <a:r>
              <a:rPr sz="3200" spc="-229" dirty="0">
                <a:latin typeface="Arial"/>
                <a:cs typeface="Arial"/>
              </a:rPr>
              <a:t>cause </a:t>
            </a:r>
            <a:r>
              <a:rPr sz="3200" spc="55" dirty="0">
                <a:latin typeface="Arial"/>
                <a:cs typeface="Arial"/>
              </a:rPr>
              <a:t>if</a:t>
            </a:r>
            <a:r>
              <a:rPr sz="3200" spc="-325" dirty="0">
                <a:latin typeface="Arial"/>
                <a:cs typeface="Arial"/>
              </a:rPr>
              <a:t> </a:t>
            </a:r>
            <a:r>
              <a:rPr sz="3200" spc="-70" dirty="0">
                <a:latin typeface="Arial"/>
                <a:cs typeface="Arial"/>
              </a:rPr>
              <a:t>found.</a:t>
            </a:r>
            <a:endParaRPr sz="3200">
              <a:latin typeface="Arial"/>
              <a:cs typeface="Arial"/>
            </a:endParaRPr>
          </a:p>
          <a:p>
            <a:pPr marL="527050" indent="-514350">
              <a:lnSpc>
                <a:spcPct val="100000"/>
              </a:lnSpc>
              <a:spcBef>
                <a:spcPts val="790"/>
              </a:spcBef>
              <a:buAutoNum type="arabicPeriod"/>
              <a:tabLst>
                <a:tab pos="526415" algn="l"/>
                <a:tab pos="527050" algn="l"/>
              </a:tabLst>
            </a:pPr>
            <a:r>
              <a:rPr sz="3200" spc="-165" dirty="0">
                <a:latin typeface="Arial"/>
                <a:cs typeface="Arial"/>
              </a:rPr>
              <a:t>General</a:t>
            </a:r>
            <a:r>
              <a:rPr sz="3200" spc="-180" dirty="0">
                <a:latin typeface="Arial"/>
                <a:cs typeface="Arial"/>
              </a:rPr>
              <a:t> </a:t>
            </a:r>
            <a:r>
              <a:rPr sz="3200" spc="-145" dirty="0">
                <a:latin typeface="Arial"/>
                <a:cs typeface="Arial"/>
              </a:rPr>
              <a:t>management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ransition>
    <p:zoom dir="in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67939" y="223520"/>
            <a:ext cx="3519804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i="0" spc="-170" dirty="0">
                <a:latin typeface="Arial"/>
                <a:cs typeface="Arial"/>
              </a:rPr>
              <a:t>M</a:t>
            </a:r>
            <a:r>
              <a:rPr i="0" spc="-130" dirty="0">
                <a:latin typeface="Arial"/>
                <a:cs typeface="Arial"/>
              </a:rPr>
              <a:t>A</a:t>
            </a:r>
            <a:r>
              <a:rPr i="0" spc="-385" dirty="0">
                <a:latin typeface="Arial"/>
                <a:cs typeface="Arial"/>
              </a:rPr>
              <a:t>N</a:t>
            </a:r>
            <a:r>
              <a:rPr i="0" spc="-350" dirty="0">
                <a:latin typeface="Arial"/>
                <a:cs typeface="Arial"/>
              </a:rPr>
              <a:t>A</a:t>
            </a:r>
            <a:r>
              <a:rPr i="0" spc="-650" dirty="0">
                <a:latin typeface="Arial"/>
                <a:cs typeface="Arial"/>
              </a:rPr>
              <a:t>G</a:t>
            </a:r>
            <a:r>
              <a:rPr i="0" spc="-315" dirty="0">
                <a:latin typeface="Arial"/>
                <a:cs typeface="Arial"/>
              </a:rPr>
              <a:t>E</a:t>
            </a:r>
            <a:r>
              <a:rPr i="0" spc="-380" dirty="0">
                <a:latin typeface="Arial"/>
                <a:cs typeface="Arial"/>
              </a:rPr>
              <a:t>M</a:t>
            </a:r>
            <a:r>
              <a:rPr i="0" spc="-800" dirty="0">
                <a:latin typeface="Arial"/>
                <a:cs typeface="Arial"/>
              </a:rPr>
              <a:t>E</a:t>
            </a:r>
            <a:r>
              <a:rPr i="0" spc="-335" dirty="0">
                <a:latin typeface="Arial"/>
                <a:cs typeface="Arial"/>
              </a:rPr>
              <a:t>N</a:t>
            </a:r>
            <a:r>
              <a:rPr i="0" spc="-545" dirty="0">
                <a:latin typeface="Arial"/>
                <a:cs typeface="Arial"/>
              </a:rPr>
              <a:t>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7809" y="1374140"/>
            <a:ext cx="8040370" cy="36347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4800" spc="-1402" baseline="5208" dirty="0">
                <a:solidFill>
                  <a:srgbClr val="FF0000"/>
                </a:solidFill>
                <a:latin typeface="Symbol"/>
                <a:cs typeface="Symbol"/>
              </a:rPr>
              <a:t></a:t>
            </a:r>
            <a:r>
              <a:rPr sz="4800" spc="-1402" baseline="5208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sz="3200" b="1" i="1" spc="-240" dirty="0">
                <a:solidFill>
                  <a:srgbClr val="FF0000"/>
                </a:solidFill>
                <a:latin typeface="Arial"/>
                <a:cs typeface="Arial"/>
              </a:rPr>
              <a:t>First step </a:t>
            </a:r>
            <a:r>
              <a:rPr sz="3200" b="1" i="1" spc="-315" dirty="0">
                <a:solidFill>
                  <a:srgbClr val="FF0000"/>
                </a:solidFill>
                <a:latin typeface="Arial"/>
                <a:cs typeface="Arial"/>
              </a:rPr>
              <a:t>is </a:t>
            </a:r>
            <a:r>
              <a:rPr sz="3200" b="1" i="1" spc="-110" dirty="0">
                <a:solidFill>
                  <a:srgbClr val="FF0000"/>
                </a:solidFill>
                <a:latin typeface="Arial"/>
                <a:cs typeface="Arial"/>
              </a:rPr>
              <a:t>to </a:t>
            </a:r>
            <a:r>
              <a:rPr sz="3200" b="1" i="1" spc="-155" dirty="0">
                <a:solidFill>
                  <a:srgbClr val="FF0000"/>
                </a:solidFill>
                <a:latin typeface="Arial"/>
                <a:cs typeface="Arial"/>
              </a:rPr>
              <a:t>identify </a:t>
            </a:r>
            <a:r>
              <a:rPr sz="3200" b="1" i="1" spc="-145" dirty="0">
                <a:solidFill>
                  <a:srgbClr val="FF0000"/>
                </a:solidFill>
                <a:latin typeface="Arial"/>
                <a:cs typeface="Arial"/>
              </a:rPr>
              <a:t>the </a:t>
            </a:r>
            <a:r>
              <a:rPr sz="3200" b="1" i="1" spc="-175" dirty="0">
                <a:solidFill>
                  <a:srgbClr val="FF0000"/>
                </a:solidFill>
                <a:latin typeface="Arial"/>
                <a:cs typeface="Arial"/>
              </a:rPr>
              <a:t>aetiology </a:t>
            </a:r>
            <a:r>
              <a:rPr sz="3200" b="1" i="1" spc="-165" dirty="0">
                <a:solidFill>
                  <a:srgbClr val="FF0000"/>
                </a:solidFill>
                <a:latin typeface="Arial"/>
                <a:cs typeface="Arial"/>
              </a:rPr>
              <a:t>of</a:t>
            </a:r>
            <a:r>
              <a:rPr sz="3200" b="1" i="1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b="1" i="1" spc="-254" dirty="0">
                <a:solidFill>
                  <a:srgbClr val="FF0000"/>
                </a:solidFill>
                <a:latin typeface="Arial"/>
                <a:cs typeface="Arial"/>
              </a:rPr>
              <a:t>IUGR:-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400">
              <a:latin typeface="Times New Roman"/>
              <a:cs typeface="Times New Roman"/>
            </a:endParaRPr>
          </a:p>
          <a:p>
            <a:pPr marL="354965" marR="143510" indent="-342900">
              <a:lnSpc>
                <a:spcPct val="100000"/>
              </a:lnSpc>
            </a:pPr>
            <a:r>
              <a:rPr sz="4500" spc="375" baseline="5555" dirty="0">
                <a:latin typeface="Symbol"/>
                <a:cs typeface="Symbol"/>
              </a:rPr>
              <a:t></a:t>
            </a:r>
            <a:r>
              <a:rPr sz="4500" spc="-667" baseline="5555" dirty="0">
                <a:latin typeface="Times New Roman"/>
                <a:cs typeface="Times New Roman"/>
              </a:rPr>
              <a:t> </a:t>
            </a:r>
            <a:r>
              <a:rPr sz="3000" b="1" spc="-100" dirty="0">
                <a:latin typeface="Trebuchet MS"/>
                <a:cs typeface="Trebuchet MS"/>
              </a:rPr>
              <a:t>Maternal</a:t>
            </a:r>
            <a:r>
              <a:rPr sz="3000" b="1" spc="-225" dirty="0">
                <a:latin typeface="Trebuchet MS"/>
                <a:cs typeface="Trebuchet MS"/>
              </a:rPr>
              <a:t> </a:t>
            </a:r>
            <a:r>
              <a:rPr sz="3000" b="1" spc="-155" dirty="0">
                <a:latin typeface="Trebuchet MS"/>
                <a:cs typeface="Trebuchet MS"/>
              </a:rPr>
              <a:t>history</a:t>
            </a:r>
            <a:r>
              <a:rPr sz="3000" b="1" spc="-200" dirty="0">
                <a:latin typeface="Trebuchet MS"/>
                <a:cs typeface="Trebuchet MS"/>
              </a:rPr>
              <a:t> </a:t>
            </a:r>
            <a:r>
              <a:rPr sz="3000" spc="-75" dirty="0">
                <a:latin typeface="Arial"/>
                <a:cs typeface="Arial"/>
              </a:rPr>
              <a:t>pertaining</a:t>
            </a:r>
            <a:r>
              <a:rPr sz="3000" spc="-155" dirty="0">
                <a:latin typeface="Arial"/>
                <a:cs typeface="Arial"/>
              </a:rPr>
              <a:t> </a:t>
            </a:r>
            <a:r>
              <a:rPr sz="3000" spc="40" dirty="0">
                <a:latin typeface="Arial"/>
                <a:cs typeface="Arial"/>
              </a:rPr>
              <a:t>to</a:t>
            </a:r>
            <a:r>
              <a:rPr sz="3000" spc="-150" dirty="0">
                <a:latin typeface="Arial"/>
                <a:cs typeface="Arial"/>
              </a:rPr>
              <a:t> </a:t>
            </a:r>
            <a:r>
              <a:rPr sz="3000" spc="-40" dirty="0">
                <a:latin typeface="Arial"/>
                <a:cs typeface="Arial"/>
              </a:rPr>
              <a:t>the</a:t>
            </a:r>
            <a:r>
              <a:rPr sz="3000" spc="-155" dirty="0">
                <a:latin typeface="Arial"/>
                <a:cs typeface="Arial"/>
              </a:rPr>
              <a:t> </a:t>
            </a:r>
            <a:r>
              <a:rPr sz="3000" spc="-105" dirty="0">
                <a:latin typeface="Arial"/>
                <a:cs typeface="Arial"/>
              </a:rPr>
              <a:t>risk</a:t>
            </a:r>
            <a:r>
              <a:rPr sz="3000" spc="-155" dirty="0">
                <a:latin typeface="Arial"/>
                <a:cs typeface="Arial"/>
              </a:rPr>
              <a:t> </a:t>
            </a:r>
            <a:r>
              <a:rPr sz="3000" spc="-85" dirty="0">
                <a:latin typeface="Arial"/>
                <a:cs typeface="Arial"/>
              </a:rPr>
              <a:t>factors</a:t>
            </a:r>
            <a:r>
              <a:rPr sz="3000" spc="-145" dirty="0">
                <a:latin typeface="Arial"/>
                <a:cs typeface="Arial"/>
              </a:rPr>
              <a:t> </a:t>
            </a:r>
            <a:r>
              <a:rPr sz="3000" spc="-10" dirty="0">
                <a:latin typeface="Arial"/>
                <a:cs typeface="Arial"/>
              </a:rPr>
              <a:t>of  </a:t>
            </a:r>
            <a:r>
              <a:rPr sz="3000" spc="-280" dirty="0">
                <a:latin typeface="Arial"/>
                <a:cs typeface="Arial"/>
              </a:rPr>
              <a:t>IUGR.</a:t>
            </a:r>
            <a:endParaRPr sz="3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400">
              <a:latin typeface="Times New Roman"/>
              <a:cs typeface="Times New Roman"/>
            </a:endParaRPr>
          </a:p>
          <a:p>
            <a:pPr marL="354965" marR="383540" indent="-342900">
              <a:lnSpc>
                <a:spcPct val="100000"/>
              </a:lnSpc>
            </a:pPr>
            <a:r>
              <a:rPr sz="4500" spc="375" baseline="5555" dirty="0">
                <a:latin typeface="Symbol"/>
                <a:cs typeface="Symbol"/>
              </a:rPr>
              <a:t></a:t>
            </a:r>
            <a:r>
              <a:rPr sz="4500" spc="-914" baseline="5555" dirty="0">
                <a:latin typeface="Times New Roman"/>
                <a:cs typeface="Times New Roman"/>
              </a:rPr>
              <a:t> </a:t>
            </a:r>
            <a:r>
              <a:rPr sz="3000" b="1" spc="-185" dirty="0">
                <a:latin typeface="Trebuchet MS"/>
                <a:cs typeface="Trebuchet MS"/>
              </a:rPr>
              <a:t>Clinical </a:t>
            </a:r>
            <a:r>
              <a:rPr sz="3000" b="1" spc="-170" dirty="0">
                <a:latin typeface="Trebuchet MS"/>
                <a:cs typeface="Trebuchet MS"/>
              </a:rPr>
              <a:t>examination- </a:t>
            </a:r>
            <a:r>
              <a:rPr sz="3000" spc="-80" dirty="0">
                <a:latin typeface="Arial"/>
                <a:cs typeface="Arial"/>
              </a:rPr>
              <a:t>maternal </a:t>
            </a:r>
            <a:r>
              <a:rPr sz="3000" spc="-100" dirty="0">
                <a:latin typeface="Arial"/>
                <a:cs typeface="Arial"/>
              </a:rPr>
              <a:t>habitus, </a:t>
            </a:r>
            <a:r>
              <a:rPr sz="3000" spc="-80" dirty="0">
                <a:latin typeface="Arial"/>
                <a:cs typeface="Arial"/>
              </a:rPr>
              <a:t>height,  </a:t>
            </a:r>
            <a:r>
              <a:rPr sz="3000" spc="-70" dirty="0">
                <a:latin typeface="Arial"/>
                <a:cs typeface="Arial"/>
              </a:rPr>
              <a:t>weight, </a:t>
            </a:r>
            <a:r>
              <a:rPr sz="3000" spc="-409" dirty="0">
                <a:latin typeface="Arial"/>
                <a:cs typeface="Arial"/>
              </a:rPr>
              <a:t>BP</a:t>
            </a:r>
            <a:r>
              <a:rPr sz="3000" spc="-260" dirty="0">
                <a:latin typeface="Arial"/>
                <a:cs typeface="Arial"/>
              </a:rPr>
              <a:t> </a:t>
            </a:r>
            <a:r>
              <a:rPr sz="3000" spc="-80" dirty="0">
                <a:latin typeface="Arial"/>
                <a:cs typeface="Arial"/>
              </a:rPr>
              <a:t>etc.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  <p:transition>
    <p:zoom dir="in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7819" y="497840"/>
            <a:ext cx="592264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i="0" spc="-254" dirty="0">
                <a:latin typeface="Trebuchet MS"/>
                <a:cs typeface="Trebuchet MS"/>
              </a:rPr>
              <a:t>Laboratory</a:t>
            </a:r>
            <a:r>
              <a:rPr b="1" i="0" spc="-365" dirty="0">
                <a:latin typeface="Trebuchet MS"/>
                <a:cs typeface="Trebuchet MS"/>
              </a:rPr>
              <a:t> </a:t>
            </a:r>
            <a:r>
              <a:rPr b="1" i="0" spc="-210" dirty="0">
                <a:latin typeface="Trebuchet MS"/>
                <a:cs typeface="Trebuchet MS"/>
              </a:rPr>
              <a:t>investigations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31620"/>
            <a:ext cx="5693410" cy="2381250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0"/>
              </a:spcBef>
              <a:tabLst>
                <a:tab pos="1863725" algn="l"/>
              </a:tabLst>
            </a:pPr>
            <a:r>
              <a:rPr sz="4800" spc="-37" baseline="5208" dirty="0">
                <a:latin typeface="Symbol"/>
                <a:cs typeface="Symbol"/>
              </a:rPr>
              <a:t></a:t>
            </a:r>
            <a:r>
              <a:rPr sz="3200" spc="-25" dirty="0">
                <a:latin typeface="Arial"/>
                <a:cs typeface="Arial"/>
              </a:rPr>
              <a:t>Hb,</a:t>
            </a:r>
            <a:r>
              <a:rPr sz="3200" spc="-175" dirty="0">
                <a:latin typeface="Arial"/>
                <a:cs typeface="Arial"/>
              </a:rPr>
              <a:t> </a:t>
            </a:r>
            <a:r>
              <a:rPr sz="3200" spc="-445" dirty="0">
                <a:latin typeface="Arial"/>
                <a:cs typeface="Arial"/>
              </a:rPr>
              <a:t>HCT	</a:t>
            </a:r>
            <a:r>
              <a:rPr sz="3200" spc="40" dirty="0">
                <a:latin typeface="Arial"/>
                <a:cs typeface="Arial"/>
              </a:rPr>
              <a:t>to </a:t>
            </a:r>
            <a:r>
              <a:rPr sz="3200" spc="-65" dirty="0">
                <a:latin typeface="Arial"/>
                <a:cs typeface="Arial"/>
              </a:rPr>
              <a:t>detect</a:t>
            </a:r>
            <a:r>
              <a:rPr sz="3200" spc="-470" dirty="0">
                <a:latin typeface="Arial"/>
                <a:cs typeface="Arial"/>
              </a:rPr>
              <a:t> </a:t>
            </a:r>
            <a:r>
              <a:rPr sz="3200" spc="-100" dirty="0">
                <a:latin typeface="Arial"/>
                <a:cs typeface="Arial"/>
              </a:rPr>
              <a:t>polycythemia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00"/>
              </a:spcBef>
            </a:pPr>
            <a:r>
              <a:rPr sz="4800" spc="-67" baseline="6076" dirty="0">
                <a:latin typeface="Symbol"/>
                <a:cs typeface="Symbol"/>
              </a:rPr>
              <a:t></a:t>
            </a:r>
            <a:r>
              <a:rPr sz="3200" spc="-45" dirty="0">
                <a:latin typeface="Arial"/>
                <a:cs typeface="Arial"/>
              </a:rPr>
              <a:t>Blood</a:t>
            </a:r>
            <a:r>
              <a:rPr sz="3200" spc="-170" dirty="0">
                <a:latin typeface="Arial"/>
                <a:cs typeface="Arial"/>
              </a:rPr>
              <a:t> </a:t>
            </a:r>
            <a:r>
              <a:rPr sz="3200" spc="-190" dirty="0">
                <a:latin typeface="Arial"/>
                <a:cs typeface="Arial"/>
              </a:rPr>
              <a:t>sugar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00"/>
              </a:spcBef>
            </a:pPr>
            <a:r>
              <a:rPr sz="4800" spc="-172" baseline="6076" dirty="0">
                <a:latin typeface="Symbol"/>
                <a:cs typeface="Symbol"/>
              </a:rPr>
              <a:t></a:t>
            </a:r>
            <a:r>
              <a:rPr sz="3200" spc="-114" dirty="0">
                <a:latin typeface="Arial"/>
                <a:cs typeface="Arial"/>
              </a:rPr>
              <a:t>Renal </a:t>
            </a:r>
            <a:r>
              <a:rPr sz="3200" spc="-50" dirty="0">
                <a:latin typeface="Arial"/>
                <a:cs typeface="Arial"/>
              </a:rPr>
              <a:t>function</a:t>
            </a:r>
            <a:r>
              <a:rPr sz="3200" spc="-240" dirty="0">
                <a:latin typeface="Arial"/>
                <a:cs typeface="Arial"/>
              </a:rPr>
              <a:t> </a:t>
            </a:r>
            <a:r>
              <a:rPr sz="3200" spc="-110" dirty="0">
                <a:latin typeface="Arial"/>
                <a:cs typeface="Arial"/>
              </a:rPr>
              <a:t>tests,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90"/>
              </a:spcBef>
            </a:pPr>
            <a:r>
              <a:rPr sz="4800" spc="-165" baseline="5208" dirty="0">
                <a:latin typeface="Symbol"/>
                <a:cs typeface="Symbol"/>
              </a:rPr>
              <a:t></a:t>
            </a:r>
            <a:r>
              <a:rPr sz="3200" spc="-110" dirty="0">
                <a:latin typeface="Arial"/>
                <a:cs typeface="Arial"/>
              </a:rPr>
              <a:t>Serology </a:t>
            </a:r>
            <a:r>
              <a:rPr sz="3200" spc="10" dirty="0">
                <a:latin typeface="Arial"/>
                <a:cs typeface="Arial"/>
              </a:rPr>
              <a:t>for</a:t>
            </a:r>
            <a:r>
              <a:rPr sz="3200" spc="-235" dirty="0">
                <a:latin typeface="Arial"/>
                <a:cs typeface="Arial"/>
              </a:rPr>
              <a:t> </a:t>
            </a:r>
            <a:r>
              <a:rPr sz="3200" spc="-459" dirty="0">
                <a:latin typeface="Arial"/>
                <a:cs typeface="Arial"/>
              </a:rPr>
              <a:t>TORCH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ransition>
    <p:zoom dir="in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89860" y="497840"/>
            <a:ext cx="3757929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i="0" spc="-300" dirty="0">
                <a:latin typeface="Trebuchet MS"/>
                <a:cs typeface="Trebuchet MS"/>
              </a:rPr>
              <a:t>Fetal</a:t>
            </a:r>
            <a:r>
              <a:rPr b="1" i="0" spc="-425" dirty="0">
                <a:latin typeface="Trebuchet MS"/>
                <a:cs typeface="Trebuchet MS"/>
              </a:rPr>
              <a:t> </a:t>
            </a:r>
            <a:r>
              <a:rPr b="1" i="0" spc="-220" dirty="0">
                <a:latin typeface="Trebuchet MS"/>
                <a:cs typeface="Trebuchet MS"/>
              </a:rPr>
              <a:t>evaluation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2222500"/>
            <a:ext cx="7482205" cy="21780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05" dirty="0">
                <a:latin typeface="Arial"/>
                <a:cs typeface="Arial"/>
              </a:rPr>
              <a:t>Ultrasound </a:t>
            </a:r>
            <a:r>
              <a:rPr sz="3200" spc="10" dirty="0">
                <a:latin typeface="Arial"/>
                <a:cs typeface="Arial"/>
              </a:rPr>
              <a:t>for </a:t>
            </a:r>
            <a:r>
              <a:rPr sz="3200" spc="-45" dirty="0">
                <a:latin typeface="Arial"/>
                <a:cs typeface="Arial"/>
              </a:rPr>
              <a:t>growth </a:t>
            </a:r>
            <a:r>
              <a:rPr sz="3200" spc="-50" dirty="0">
                <a:latin typeface="Arial"/>
                <a:cs typeface="Arial"/>
              </a:rPr>
              <a:t>restriction,</a:t>
            </a:r>
            <a:r>
              <a:rPr sz="3200" spc="-610" dirty="0">
                <a:latin typeface="Arial"/>
                <a:cs typeface="Arial"/>
              </a:rPr>
              <a:t> </a:t>
            </a:r>
            <a:r>
              <a:rPr sz="3200" spc="-75" dirty="0">
                <a:latin typeface="Arial"/>
                <a:cs typeface="Arial"/>
              </a:rPr>
              <a:t>amniotic  </a:t>
            </a:r>
            <a:r>
              <a:rPr sz="3200" spc="-30" dirty="0">
                <a:latin typeface="Arial"/>
                <a:cs typeface="Arial"/>
              </a:rPr>
              <a:t>fluid, </a:t>
            </a:r>
            <a:r>
              <a:rPr sz="3200" spc="-110" dirty="0">
                <a:latin typeface="Arial"/>
                <a:cs typeface="Arial"/>
              </a:rPr>
              <a:t>congenital </a:t>
            </a:r>
            <a:r>
              <a:rPr sz="3200" spc="-150" dirty="0">
                <a:latin typeface="Arial"/>
                <a:cs typeface="Arial"/>
              </a:rPr>
              <a:t>anomalies</a:t>
            </a:r>
            <a:r>
              <a:rPr sz="3200" spc="-385" dirty="0">
                <a:latin typeface="Arial"/>
                <a:cs typeface="Arial"/>
              </a:rPr>
              <a:t> </a:t>
            </a:r>
            <a:r>
              <a:rPr sz="3200" spc="-155" dirty="0">
                <a:latin typeface="Arial"/>
                <a:cs typeface="Arial"/>
              </a:rPr>
              <a:t>and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sz="47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3200" spc="-110" dirty="0">
                <a:latin typeface="Arial"/>
                <a:cs typeface="Arial"/>
              </a:rPr>
              <a:t>Doppler</a:t>
            </a:r>
            <a:r>
              <a:rPr sz="3200" spc="-180" dirty="0">
                <a:latin typeface="Arial"/>
                <a:cs typeface="Arial"/>
              </a:rPr>
              <a:t> </a:t>
            </a:r>
            <a:r>
              <a:rPr sz="3200" spc="-95" dirty="0">
                <a:latin typeface="Arial"/>
                <a:cs typeface="Arial"/>
              </a:rPr>
              <a:t>evaluation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ransition>
    <p:zoom dir="in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05839" y="497840"/>
            <a:ext cx="712343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225" dirty="0">
                <a:latin typeface="Arial"/>
                <a:cs typeface="Arial"/>
              </a:rPr>
              <a:t>Treatment of </a:t>
            </a:r>
            <a:r>
              <a:rPr b="1" spc="-295" dirty="0">
                <a:latin typeface="Arial"/>
                <a:cs typeface="Arial"/>
              </a:rPr>
              <a:t>underlying</a:t>
            </a:r>
            <a:r>
              <a:rPr b="1" spc="-315" dirty="0">
                <a:latin typeface="Arial"/>
                <a:cs typeface="Arial"/>
              </a:rPr>
              <a:t> </a:t>
            </a:r>
            <a:r>
              <a:rPr b="1" spc="-430" dirty="0">
                <a:latin typeface="Arial"/>
                <a:cs typeface="Arial"/>
              </a:rPr>
              <a:t>cause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2221229"/>
            <a:ext cx="3954779" cy="16916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Symbol"/>
              <a:buChar char=""/>
              <a:tabLst>
                <a:tab pos="354965" algn="l"/>
                <a:tab pos="355600" algn="l"/>
              </a:tabLst>
            </a:pPr>
            <a:r>
              <a:rPr sz="3200" spc="-114" dirty="0">
                <a:latin typeface="Arial"/>
                <a:cs typeface="Arial"/>
              </a:rPr>
              <a:t>Hypertension,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Symbol"/>
              <a:buChar char=""/>
            </a:pPr>
            <a:endParaRPr sz="47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Symbol"/>
              <a:buChar char=""/>
              <a:tabLst>
                <a:tab pos="354965" algn="l"/>
                <a:tab pos="355600" algn="l"/>
              </a:tabLst>
            </a:pPr>
            <a:r>
              <a:rPr sz="3200" spc="-200" dirty="0">
                <a:latin typeface="Arial"/>
                <a:cs typeface="Arial"/>
              </a:rPr>
              <a:t>Cessation </a:t>
            </a:r>
            <a:r>
              <a:rPr sz="3200" spc="-5" dirty="0">
                <a:latin typeface="Arial"/>
                <a:cs typeface="Arial"/>
              </a:rPr>
              <a:t>of</a:t>
            </a:r>
            <a:r>
              <a:rPr sz="3200" spc="-220" dirty="0">
                <a:latin typeface="Arial"/>
                <a:cs typeface="Arial"/>
              </a:rPr>
              <a:t> </a:t>
            </a:r>
            <a:r>
              <a:rPr sz="3200" spc="-145" dirty="0">
                <a:latin typeface="Arial"/>
                <a:cs typeface="Arial"/>
              </a:rPr>
              <a:t>smoking,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4536440"/>
            <a:ext cx="21336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935" dirty="0">
                <a:latin typeface="Symbol"/>
                <a:cs typeface="Symbol"/>
              </a:rPr>
              <a:t></a:t>
            </a:r>
            <a:endParaRPr sz="3200">
              <a:latin typeface="Symbol"/>
              <a:cs typeface="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8839" y="4577079"/>
            <a:ext cx="7016750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91440">
              <a:lnSpc>
                <a:spcPct val="100000"/>
              </a:lnSpc>
              <a:spcBef>
                <a:spcPts val="100"/>
              </a:spcBef>
            </a:pPr>
            <a:r>
              <a:rPr sz="3200" spc="-90" dirty="0">
                <a:latin typeface="Arial"/>
                <a:cs typeface="Arial"/>
              </a:rPr>
              <a:t>Protein </a:t>
            </a:r>
            <a:r>
              <a:rPr sz="3200" spc="-145" dirty="0">
                <a:latin typeface="Arial"/>
                <a:cs typeface="Arial"/>
              </a:rPr>
              <a:t>energy </a:t>
            </a:r>
            <a:r>
              <a:rPr sz="3200" spc="-90" dirty="0">
                <a:latin typeface="Arial"/>
                <a:cs typeface="Arial"/>
              </a:rPr>
              <a:t>supplementation </a:t>
            </a:r>
            <a:r>
              <a:rPr sz="3200" spc="-40" dirty="0">
                <a:latin typeface="Arial"/>
                <a:cs typeface="Arial"/>
              </a:rPr>
              <a:t>in</a:t>
            </a:r>
            <a:r>
              <a:rPr sz="3200" spc="-409" dirty="0">
                <a:latin typeface="Arial"/>
                <a:cs typeface="Arial"/>
              </a:rPr>
              <a:t> </a:t>
            </a:r>
            <a:r>
              <a:rPr sz="3200" spc="-65" dirty="0">
                <a:latin typeface="Arial"/>
                <a:cs typeface="Arial"/>
              </a:rPr>
              <a:t>poorly  </a:t>
            </a:r>
            <a:r>
              <a:rPr sz="3200" spc="-110" dirty="0">
                <a:latin typeface="Arial"/>
                <a:cs typeface="Arial"/>
              </a:rPr>
              <a:t>nourished </a:t>
            </a:r>
            <a:r>
              <a:rPr sz="3200" spc="-155" dirty="0">
                <a:latin typeface="Arial"/>
                <a:cs typeface="Arial"/>
              </a:rPr>
              <a:t>and </a:t>
            </a:r>
            <a:r>
              <a:rPr sz="3200" spc="-80" dirty="0">
                <a:latin typeface="Arial"/>
                <a:cs typeface="Arial"/>
              </a:rPr>
              <a:t>underweight</a:t>
            </a:r>
            <a:r>
              <a:rPr sz="3200" spc="-260" dirty="0">
                <a:latin typeface="Arial"/>
                <a:cs typeface="Arial"/>
              </a:rPr>
              <a:t> </a:t>
            </a:r>
            <a:r>
              <a:rPr sz="3200" spc="-105" dirty="0">
                <a:latin typeface="Arial"/>
                <a:cs typeface="Arial"/>
              </a:rPr>
              <a:t>women.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ransition>
    <p:zoom dir="in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20570" y="497840"/>
            <a:ext cx="509778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i="0" spc="-250" dirty="0">
                <a:latin typeface="Trebuchet MS"/>
                <a:cs typeface="Trebuchet MS"/>
              </a:rPr>
              <a:t>General</a:t>
            </a:r>
            <a:r>
              <a:rPr b="1" i="0" spc="-405" dirty="0">
                <a:latin typeface="Trebuchet MS"/>
                <a:cs typeface="Trebuchet MS"/>
              </a:rPr>
              <a:t> </a:t>
            </a:r>
            <a:r>
              <a:rPr b="1" i="0" spc="-145" dirty="0">
                <a:latin typeface="Trebuchet MS"/>
                <a:cs typeface="Trebuchet MS"/>
              </a:rPr>
              <a:t>Management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2590" y="1633220"/>
            <a:ext cx="8259445" cy="41287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1008380" indent="-342900">
              <a:lnSpc>
                <a:spcPct val="100000"/>
              </a:lnSpc>
              <a:spcBef>
                <a:spcPts val="100"/>
              </a:spcBef>
              <a:buFont typeface="Symbol"/>
              <a:buChar char=""/>
              <a:tabLst>
                <a:tab pos="354965" algn="l"/>
                <a:tab pos="355600" algn="l"/>
              </a:tabLst>
            </a:pPr>
            <a:r>
              <a:rPr sz="3200" spc="-235" dirty="0">
                <a:latin typeface="Arial"/>
                <a:cs typeface="Arial"/>
              </a:rPr>
              <a:t>Bed</a:t>
            </a:r>
            <a:r>
              <a:rPr sz="3200" spc="-190" dirty="0">
                <a:latin typeface="Arial"/>
                <a:cs typeface="Arial"/>
              </a:rPr>
              <a:t> </a:t>
            </a:r>
            <a:r>
              <a:rPr sz="3200" spc="-80" dirty="0">
                <a:latin typeface="Arial"/>
                <a:cs typeface="Arial"/>
              </a:rPr>
              <a:t>rest</a:t>
            </a:r>
            <a:r>
              <a:rPr sz="3200" spc="-180" dirty="0">
                <a:latin typeface="Arial"/>
                <a:cs typeface="Arial"/>
              </a:rPr>
              <a:t> </a:t>
            </a:r>
            <a:r>
              <a:rPr sz="3200" spc="-40" dirty="0">
                <a:latin typeface="Arial"/>
                <a:cs typeface="Arial"/>
              </a:rPr>
              <a:t>in</a:t>
            </a:r>
            <a:r>
              <a:rPr sz="3200" spc="-180" dirty="0">
                <a:latin typeface="Arial"/>
                <a:cs typeface="Arial"/>
              </a:rPr>
              <a:t> </a:t>
            </a:r>
            <a:r>
              <a:rPr sz="3200" spc="20" dirty="0">
                <a:latin typeface="Arial"/>
                <a:cs typeface="Arial"/>
              </a:rPr>
              <a:t>left</a:t>
            </a:r>
            <a:r>
              <a:rPr sz="3200" spc="-185" dirty="0">
                <a:latin typeface="Arial"/>
                <a:cs typeface="Arial"/>
              </a:rPr>
              <a:t> </a:t>
            </a:r>
            <a:r>
              <a:rPr sz="3200" spc="-60" dirty="0">
                <a:latin typeface="Arial"/>
                <a:cs typeface="Arial"/>
              </a:rPr>
              <a:t>lateral</a:t>
            </a:r>
            <a:r>
              <a:rPr sz="3200" spc="-185" dirty="0">
                <a:latin typeface="Arial"/>
                <a:cs typeface="Arial"/>
              </a:rPr>
              <a:t> </a:t>
            </a:r>
            <a:r>
              <a:rPr sz="3200" spc="-70" dirty="0">
                <a:latin typeface="Arial"/>
                <a:cs typeface="Arial"/>
              </a:rPr>
              <a:t>position</a:t>
            </a:r>
            <a:r>
              <a:rPr sz="3200" spc="-180" dirty="0">
                <a:latin typeface="Arial"/>
                <a:cs typeface="Arial"/>
              </a:rPr>
              <a:t> </a:t>
            </a:r>
            <a:r>
              <a:rPr sz="3200" spc="40" dirty="0">
                <a:latin typeface="Arial"/>
                <a:cs typeface="Arial"/>
              </a:rPr>
              <a:t>to</a:t>
            </a:r>
            <a:r>
              <a:rPr sz="3200" spc="-185" dirty="0">
                <a:latin typeface="Arial"/>
                <a:cs typeface="Arial"/>
              </a:rPr>
              <a:t> </a:t>
            </a:r>
            <a:r>
              <a:rPr sz="3200" spc="-160" dirty="0">
                <a:latin typeface="Arial"/>
                <a:cs typeface="Arial"/>
              </a:rPr>
              <a:t>increase  </a:t>
            </a:r>
            <a:r>
              <a:rPr sz="3200" spc="-80" dirty="0">
                <a:latin typeface="Arial"/>
                <a:cs typeface="Arial"/>
              </a:rPr>
              <a:t>uteroplacental blood</a:t>
            </a:r>
            <a:r>
              <a:rPr sz="3200" spc="-27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flow</a:t>
            </a:r>
            <a:endParaRPr sz="32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800"/>
              </a:spcBef>
              <a:buFont typeface="Symbol"/>
              <a:buChar char=""/>
              <a:tabLst>
                <a:tab pos="354965" algn="l"/>
                <a:tab pos="355600" algn="l"/>
              </a:tabLst>
            </a:pPr>
            <a:r>
              <a:rPr sz="3200" spc="-65" dirty="0">
                <a:latin typeface="Arial"/>
                <a:cs typeface="Arial"/>
              </a:rPr>
              <a:t>Maternal </a:t>
            </a:r>
            <a:r>
              <a:rPr sz="3200" spc="-20" dirty="0">
                <a:latin typeface="Arial"/>
                <a:cs typeface="Arial"/>
              </a:rPr>
              <a:t>nutritional </a:t>
            </a:r>
            <a:r>
              <a:rPr sz="3200" spc="-90" dirty="0">
                <a:latin typeface="Arial"/>
                <a:cs typeface="Arial"/>
              </a:rPr>
              <a:t>supplementation </a:t>
            </a:r>
            <a:r>
              <a:rPr sz="3200" spc="15" dirty="0">
                <a:latin typeface="Arial"/>
                <a:cs typeface="Arial"/>
              </a:rPr>
              <a:t>with</a:t>
            </a:r>
            <a:r>
              <a:rPr sz="3200" spc="-525" dirty="0">
                <a:latin typeface="Arial"/>
                <a:cs typeface="Arial"/>
              </a:rPr>
              <a:t> </a:t>
            </a:r>
            <a:r>
              <a:rPr sz="3200" spc="-114" dirty="0">
                <a:latin typeface="Arial"/>
                <a:cs typeface="Arial"/>
              </a:rPr>
              <a:t>high  </a:t>
            </a:r>
            <a:r>
              <a:rPr sz="3200" spc="-110" dirty="0">
                <a:latin typeface="Arial"/>
                <a:cs typeface="Arial"/>
              </a:rPr>
              <a:t>caloric </a:t>
            </a:r>
            <a:r>
              <a:rPr sz="3200" spc="-155" dirty="0">
                <a:latin typeface="Arial"/>
                <a:cs typeface="Arial"/>
              </a:rPr>
              <a:t>and </a:t>
            </a:r>
            <a:r>
              <a:rPr sz="3200" spc="-35" dirty="0">
                <a:latin typeface="Arial"/>
                <a:cs typeface="Arial"/>
              </a:rPr>
              <a:t>protein </a:t>
            </a:r>
            <a:r>
              <a:rPr sz="3200" spc="-95" dirty="0">
                <a:latin typeface="Arial"/>
                <a:cs typeface="Arial"/>
              </a:rPr>
              <a:t>diets, </a:t>
            </a:r>
            <a:r>
              <a:rPr sz="3200" spc="-90" dirty="0">
                <a:latin typeface="Arial"/>
                <a:cs typeface="Arial"/>
              </a:rPr>
              <a:t>antioxidents,  </a:t>
            </a:r>
            <a:r>
              <a:rPr sz="3200" spc="-130" dirty="0">
                <a:latin typeface="Arial"/>
                <a:cs typeface="Arial"/>
              </a:rPr>
              <a:t>haematinics </a:t>
            </a:r>
            <a:r>
              <a:rPr sz="3200" spc="-155" dirty="0">
                <a:latin typeface="Arial"/>
                <a:cs typeface="Arial"/>
              </a:rPr>
              <a:t>and </a:t>
            </a:r>
            <a:r>
              <a:rPr sz="3200" spc="-185" dirty="0">
                <a:latin typeface="Arial"/>
                <a:cs typeface="Arial"/>
              </a:rPr>
              <a:t>omega </a:t>
            </a:r>
            <a:r>
              <a:rPr sz="3200" spc="-160" dirty="0">
                <a:latin typeface="Arial"/>
                <a:cs typeface="Arial"/>
              </a:rPr>
              <a:t>3 </a:t>
            </a:r>
            <a:r>
              <a:rPr sz="3200" dirty="0">
                <a:latin typeface="Arial"/>
                <a:cs typeface="Arial"/>
              </a:rPr>
              <a:t>fatty </a:t>
            </a:r>
            <a:r>
              <a:rPr sz="3200" spc="-175" dirty="0">
                <a:latin typeface="Arial"/>
                <a:cs typeface="Arial"/>
              </a:rPr>
              <a:t>acids, </a:t>
            </a:r>
            <a:r>
              <a:rPr sz="3200" spc="-105" dirty="0">
                <a:latin typeface="Arial"/>
                <a:cs typeface="Arial"/>
              </a:rPr>
              <a:t>arginine</a:t>
            </a:r>
            <a:r>
              <a:rPr sz="3200" spc="-405" dirty="0">
                <a:latin typeface="Arial"/>
                <a:cs typeface="Arial"/>
              </a:rPr>
              <a:t> </a:t>
            </a:r>
            <a:r>
              <a:rPr sz="3200" spc="-85" dirty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790"/>
              </a:spcBef>
              <a:buFont typeface="Symbol"/>
              <a:buChar char=""/>
              <a:tabLst>
                <a:tab pos="354965" algn="l"/>
                <a:tab pos="355600" algn="l"/>
              </a:tabLst>
            </a:pPr>
            <a:r>
              <a:rPr sz="3200" spc="-65" dirty="0">
                <a:latin typeface="Arial"/>
                <a:cs typeface="Arial"/>
              </a:rPr>
              <a:t>Maternal </a:t>
            </a:r>
            <a:r>
              <a:rPr sz="3200" spc="-175" dirty="0">
                <a:latin typeface="Arial"/>
                <a:cs typeface="Arial"/>
              </a:rPr>
              <a:t>oxygen </a:t>
            </a:r>
            <a:r>
              <a:rPr sz="3200" spc="-80" dirty="0">
                <a:latin typeface="Arial"/>
                <a:cs typeface="Arial"/>
              </a:rPr>
              <a:t>therapy: </a:t>
            </a:r>
            <a:r>
              <a:rPr sz="3200" spc="-50" dirty="0">
                <a:latin typeface="Arial"/>
                <a:cs typeface="Arial"/>
              </a:rPr>
              <a:t>Adminitration </a:t>
            </a:r>
            <a:r>
              <a:rPr sz="3200" spc="-5" dirty="0">
                <a:latin typeface="Arial"/>
                <a:cs typeface="Arial"/>
              </a:rPr>
              <a:t>of</a:t>
            </a:r>
            <a:r>
              <a:rPr sz="3200" spc="-459" dirty="0">
                <a:latin typeface="Arial"/>
                <a:cs typeface="Arial"/>
              </a:rPr>
              <a:t> </a:t>
            </a:r>
            <a:r>
              <a:rPr sz="3200" spc="-300" dirty="0">
                <a:latin typeface="Arial"/>
                <a:cs typeface="Arial"/>
              </a:rPr>
              <a:t>55%  </a:t>
            </a:r>
            <a:r>
              <a:rPr sz="3200" spc="-175" dirty="0">
                <a:latin typeface="Arial"/>
                <a:cs typeface="Arial"/>
              </a:rPr>
              <a:t>oxygen </a:t>
            </a:r>
            <a:r>
              <a:rPr sz="3200" spc="-35" dirty="0">
                <a:latin typeface="Arial"/>
                <a:cs typeface="Arial"/>
              </a:rPr>
              <a:t>at </a:t>
            </a:r>
            <a:r>
              <a:rPr sz="3200" spc="-250" dirty="0">
                <a:latin typeface="Arial"/>
                <a:cs typeface="Arial"/>
              </a:rPr>
              <a:t>a </a:t>
            </a:r>
            <a:r>
              <a:rPr sz="3200" spc="-55" dirty="0">
                <a:latin typeface="Arial"/>
                <a:cs typeface="Arial"/>
              </a:rPr>
              <a:t>rate </a:t>
            </a:r>
            <a:r>
              <a:rPr sz="3200" spc="-5" dirty="0">
                <a:latin typeface="Arial"/>
                <a:cs typeface="Arial"/>
              </a:rPr>
              <a:t>of </a:t>
            </a:r>
            <a:r>
              <a:rPr sz="3200" spc="-75" dirty="0">
                <a:latin typeface="Arial"/>
                <a:cs typeface="Arial"/>
              </a:rPr>
              <a:t>8L/min round </a:t>
            </a:r>
            <a:r>
              <a:rPr sz="3200" spc="-45" dirty="0">
                <a:latin typeface="Arial"/>
                <a:cs typeface="Arial"/>
              </a:rPr>
              <a:t>the </a:t>
            </a:r>
            <a:r>
              <a:rPr sz="3200" spc="-145" dirty="0">
                <a:latin typeface="Arial"/>
                <a:cs typeface="Arial"/>
              </a:rPr>
              <a:t>clock </a:t>
            </a:r>
            <a:r>
              <a:rPr sz="3200" spc="-235" dirty="0">
                <a:latin typeface="Arial"/>
                <a:cs typeface="Arial"/>
              </a:rPr>
              <a:t>has  </a:t>
            </a:r>
            <a:r>
              <a:rPr sz="3200" spc="-140" dirty="0">
                <a:latin typeface="Arial"/>
                <a:cs typeface="Arial"/>
              </a:rPr>
              <a:t>shown </a:t>
            </a:r>
            <a:r>
              <a:rPr sz="3200" spc="-175" dirty="0">
                <a:latin typeface="Arial"/>
                <a:cs typeface="Arial"/>
              </a:rPr>
              <a:t>decreased </a:t>
            </a:r>
            <a:r>
              <a:rPr sz="3200" spc="-70" dirty="0">
                <a:latin typeface="Arial"/>
                <a:cs typeface="Arial"/>
              </a:rPr>
              <a:t>perinatal </a:t>
            </a:r>
            <a:r>
              <a:rPr sz="3200" spc="-20" dirty="0">
                <a:latin typeface="Arial"/>
                <a:cs typeface="Arial"/>
              </a:rPr>
              <a:t>mortality</a:t>
            </a:r>
            <a:r>
              <a:rPr sz="3200" spc="-335" dirty="0">
                <a:latin typeface="Arial"/>
                <a:cs typeface="Arial"/>
              </a:rPr>
              <a:t> </a:t>
            </a:r>
            <a:r>
              <a:rPr sz="3200" spc="-60" dirty="0">
                <a:latin typeface="Arial"/>
                <a:cs typeface="Arial"/>
              </a:rPr>
              <a:t>rate.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ransition>
    <p:zoom dir="in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39900" y="497840"/>
            <a:ext cx="565340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i="0" spc="-215" dirty="0">
                <a:latin typeface="Arial"/>
                <a:cs typeface="Arial"/>
              </a:rPr>
              <a:t>Pharmacological</a:t>
            </a:r>
            <a:r>
              <a:rPr i="0" spc="-265" dirty="0">
                <a:latin typeface="Arial"/>
                <a:cs typeface="Arial"/>
              </a:rPr>
              <a:t> </a:t>
            </a:r>
            <a:r>
              <a:rPr i="0" spc="-110" dirty="0">
                <a:latin typeface="Arial"/>
                <a:cs typeface="Arial"/>
              </a:rPr>
              <a:t>therapy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xfrm>
            <a:off x="502920" y="530352"/>
            <a:ext cx="8183880" cy="358816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2250" marR="73025">
              <a:lnSpc>
                <a:spcPct val="100000"/>
              </a:lnSpc>
              <a:spcBef>
                <a:spcPts val="100"/>
              </a:spcBef>
            </a:pPr>
            <a:endParaRPr lang="en-IN" spc="-110" dirty="0" smtClean="0"/>
          </a:p>
          <a:p>
            <a:pPr marL="222250" marR="73025">
              <a:lnSpc>
                <a:spcPct val="100000"/>
              </a:lnSpc>
              <a:spcBef>
                <a:spcPts val="100"/>
              </a:spcBef>
            </a:pPr>
            <a:endParaRPr lang="en-IN" spc="-110" dirty="0" smtClean="0"/>
          </a:p>
          <a:p>
            <a:pPr marL="222250" marR="73025">
              <a:lnSpc>
                <a:spcPct val="100000"/>
              </a:lnSpc>
              <a:spcBef>
                <a:spcPts val="100"/>
              </a:spcBef>
            </a:pPr>
            <a:r>
              <a:rPr spc="-110" smtClean="0"/>
              <a:t>Aspirin</a:t>
            </a:r>
            <a:r>
              <a:rPr spc="-185" smtClean="0"/>
              <a:t> </a:t>
            </a:r>
            <a:r>
              <a:rPr spc="-40" dirty="0"/>
              <a:t>in</a:t>
            </a:r>
            <a:r>
              <a:rPr spc="-180" dirty="0"/>
              <a:t> </a:t>
            </a:r>
            <a:r>
              <a:rPr spc="-35" dirty="0"/>
              <a:t>low</a:t>
            </a:r>
            <a:r>
              <a:rPr spc="-180" dirty="0"/>
              <a:t> doses(1-2 </a:t>
            </a:r>
            <a:r>
              <a:rPr spc="-95" dirty="0"/>
              <a:t>mg/kg</a:t>
            </a:r>
            <a:r>
              <a:rPr spc="-180" dirty="0"/>
              <a:t> </a:t>
            </a:r>
            <a:r>
              <a:rPr spc="-114" dirty="0"/>
              <a:t>body</a:t>
            </a:r>
            <a:r>
              <a:rPr spc="-180" dirty="0"/>
              <a:t> </a:t>
            </a:r>
            <a:r>
              <a:rPr spc="-10" dirty="0"/>
              <a:t>wt.)</a:t>
            </a:r>
            <a:r>
              <a:rPr spc="-185" dirty="0"/>
              <a:t> </a:t>
            </a:r>
            <a:r>
              <a:rPr spc="-175" dirty="0"/>
              <a:t>have  </a:t>
            </a:r>
            <a:r>
              <a:rPr spc="-145" dirty="0"/>
              <a:t>been </a:t>
            </a:r>
            <a:r>
              <a:rPr spc="-10" dirty="0"/>
              <a:t>tried but </a:t>
            </a:r>
            <a:r>
              <a:rPr spc="-70" dirty="0"/>
              <a:t>all </a:t>
            </a:r>
            <a:r>
              <a:rPr spc="-175" dirty="0"/>
              <a:t>have </a:t>
            </a:r>
            <a:r>
              <a:rPr spc="-70" dirty="0"/>
              <a:t>failed </a:t>
            </a:r>
            <a:r>
              <a:rPr spc="40" dirty="0"/>
              <a:t>to </a:t>
            </a:r>
            <a:r>
              <a:rPr spc="-145" dirty="0"/>
              <a:t>show </a:t>
            </a:r>
            <a:r>
              <a:rPr spc="-170" dirty="0"/>
              <a:t>any  </a:t>
            </a:r>
            <a:r>
              <a:rPr spc="-95" dirty="0"/>
              <a:t>significant </a:t>
            </a:r>
            <a:r>
              <a:rPr spc="-85" dirty="0"/>
              <a:t>difference </a:t>
            </a:r>
            <a:r>
              <a:rPr spc="-40" dirty="0"/>
              <a:t>in </a:t>
            </a:r>
            <a:r>
              <a:rPr spc="-130" dirty="0"/>
              <a:t>incidence </a:t>
            </a:r>
            <a:r>
              <a:rPr spc="-5" dirty="0"/>
              <a:t>of</a:t>
            </a:r>
            <a:r>
              <a:rPr spc="-505" dirty="0"/>
              <a:t> </a:t>
            </a:r>
            <a:r>
              <a:rPr spc="-300" dirty="0"/>
              <a:t>IUGR.</a:t>
            </a:r>
          </a:p>
          <a:p>
            <a:pPr marL="222250" marR="5080" indent="22860">
              <a:lnSpc>
                <a:spcPct val="100000"/>
              </a:lnSpc>
              <a:spcBef>
                <a:spcPts val="790"/>
              </a:spcBef>
            </a:pPr>
            <a:r>
              <a:rPr spc="-240" dirty="0"/>
              <a:t>Thus </a:t>
            </a:r>
            <a:r>
              <a:rPr spc="-55" dirty="0"/>
              <a:t>there </a:t>
            </a:r>
            <a:r>
              <a:rPr spc="-165" dirty="0"/>
              <a:t>is </a:t>
            </a:r>
            <a:r>
              <a:rPr spc="-100" dirty="0"/>
              <a:t>no </a:t>
            </a:r>
            <a:r>
              <a:rPr spc="-20" dirty="0"/>
              <a:t>form </a:t>
            </a:r>
            <a:r>
              <a:rPr spc="-5" dirty="0"/>
              <a:t>of </a:t>
            </a:r>
            <a:r>
              <a:rPr spc="-85" dirty="0"/>
              <a:t>therapy </a:t>
            </a:r>
            <a:r>
              <a:rPr spc="-60" dirty="0"/>
              <a:t>currently  </a:t>
            </a:r>
            <a:r>
              <a:rPr spc="-130" dirty="0"/>
              <a:t>available </a:t>
            </a:r>
            <a:r>
              <a:rPr spc="-95" dirty="0"/>
              <a:t>which </a:t>
            </a:r>
            <a:r>
              <a:rPr spc="-200" dirty="0"/>
              <a:t>can </a:t>
            </a:r>
            <a:r>
              <a:rPr spc="-140" dirty="0"/>
              <a:t>reverse </a:t>
            </a:r>
            <a:r>
              <a:rPr spc="-300" dirty="0"/>
              <a:t>IUGR, </a:t>
            </a:r>
            <a:r>
              <a:rPr spc="-45" dirty="0"/>
              <a:t>the </a:t>
            </a:r>
            <a:r>
              <a:rPr spc="-85" dirty="0"/>
              <a:t>only  </a:t>
            </a:r>
            <a:r>
              <a:rPr spc="-45" dirty="0"/>
              <a:t>intervention </a:t>
            </a:r>
            <a:r>
              <a:rPr spc="-150" dirty="0"/>
              <a:t>possible </a:t>
            </a:r>
            <a:r>
              <a:rPr spc="-40" dirty="0"/>
              <a:t>in </a:t>
            </a:r>
            <a:r>
              <a:rPr spc="-95" dirty="0"/>
              <a:t>most </a:t>
            </a:r>
            <a:r>
              <a:rPr spc="-280" dirty="0"/>
              <a:t>cases </a:t>
            </a:r>
            <a:r>
              <a:rPr spc="-165" dirty="0"/>
              <a:t>is</a:t>
            </a:r>
            <a:r>
              <a:rPr spc="-385" dirty="0"/>
              <a:t> </a:t>
            </a:r>
            <a:r>
              <a:rPr b="1" spc="-210" dirty="0">
                <a:solidFill>
                  <a:srgbClr val="FF0000"/>
                </a:solidFill>
                <a:latin typeface="Trebuchet MS"/>
                <a:cs typeface="Trebuchet MS"/>
              </a:rPr>
              <a:t>delivery.</a:t>
            </a:r>
          </a:p>
        </p:txBody>
      </p:sp>
    </p:spTree>
  </p:cSld>
  <p:clrMapOvr>
    <a:masterClrMapping/>
  </p:clrMapOvr>
  <p:transition>
    <p:zoom dir="in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00450" y="497840"/>
            <a:ext cx="1942464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i="0" spc="-260" dirty="0">
                <a:latin typeface="Arial"/>
                <a:cs typeface="Arial"/>
              </a:rPr>
              <a:t>Delivery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33220"/>
            <a:ext cx="8065134" cy="29502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</a:tabLst>
            </a:pPr>
            <a:r>
              <a:rPr sz="3200" spc="-240" dirty="0">
                <a:latin typeface="Arial"/>
                <a:cs typeface="Arial"/>
              </a:rPr>
              <a:t>Since</a:t>
            </a:r>
            <a:r>
              <a:rPr sz="3200" spc="405" dirty="0">
                <a:latin typeface="Arial"/>
                <a:cs typeface="Arial"/>
              </a:rPr>
              <a:t> </a:t>
            </a:r>
            <a:r>
              <a:rPr sz="3200" spc="-350" dirty="0">
                <a:latin typeface="Arial"/>
                <a:cs typeface="Arial"/>
              </a:rPr>
              <a:t>IUGR </a:t>
            </a:r>
            <a:r>
              <a:rPr sz="3200" spc="-80" dirty="0">
                <a:latin typeface="Arial"/>
                <a:cs typeface="Arial"/>
              </a:rPr>
              <a:t>fetus </a:t>
            </a:r>
            <a:r>
              <a:rPr sz="3200" spc="-165" dirty="0">
                <a:latin typeface="Arial"/>
                <a:cs typeface="Arial"/>
              </a:rPr>
              <a:t>is  </a:t>
            </a:r>
            <a:r>
              <a:rPr sz="3200" spc="-35" dirty="0">
                <a:latin typeface="Arial"/>
                <a:cs typeface="Arial"/>
              </a:rPr>
              <a:t>at </a:t>
            </a:r>
            <a:r>
              <a:rPr sz="3200" spc="-155" dirty="0">
                <a:latin typeface="Arial"/>
                <a:cs typeface="Arial"/>
              </a:rPr>
              <a:t>increased </a:t>
            </a:r>
            <a:r>
              <a:rPr sz="3200" spc="-110" dirty="0">
                <a:latin typeface="Arial"/>
                <a:cs typeface="Arial"/>
              </a:rPr>
              <a:t>risk </a:t>
            </a:r>
            <a:r>
              <a:rPr sz="3200" spc="-10" dirty="0">
                <a:latin typeface="Arial"/>
                <a:cs typeface="Arial"/>
              </a:rPr>
              <a:t>of  </a:t>
            </a:r>
            <a:r>
              <a:rPr sz="3200" spc="-40" dirty="0">
                <a:latin typeface="Arial"/>
                <a:cs typeface="Arial"/>
              </a:rPr>
              <a:t>intrauterine </a:t>
            </a:r>
            <a:r>
              <a:rPr sz="3200" spc="-130" dirty="0">
                <a:latin typeface="Arial"/>
                <a:cs typeface="Arial"/>
              </a:rPr>
              <a:t>hypoxia </a:t>
            </a:r>
            <a:r>
              <a:rPr sz="3200" spc="-150" dirty="0">
                <a:latin typeface="Arial"/>
                <a:cs typeface="Arial"/>
              </a:rPr>
              <a:t>and </a:t>
            </a:r>
            <a:r>
              <a:rPr sz="3200" spc="-40" dirty="0">
                <a:latin typeface="Arial"/>
                <a:cs typeface="Arial"/>
              </a:rPr>
              <a:t>intrauterine </a:t>
            </a:r>
            <a:r>
              <a:rPr sz="3200" spc="-145" dirty="0">
                <a:latin typeface="Arial"/>
                <a:cs typeface="Arial"/>
              </a:rPr>
              <a:t>demise,  </a:t>
            </a:r>
            <a:r>
              <a:rPr sz="3200" spc="-45" dirty="0">
                <a:latin typeface="Arial"/>
                <a:cs typeface="Arial"/>
              </a:rPr>
              <a:t>the </a:t>
            </a:r>
            <a:r>
              <a:rPr sz="3200" spc="-135" dirty="0">
                <a:latin typeface="Arial"/>
                <a:cs typeface="Arial"/>
              </a:rPr>
              <a:t>decision </a:t>
            </a:r>
            <a:r>
              <a:rPr sz="3200" spc="-190" dirty="0">
                <a:latin typeface="Arial"/>
                <a:cs typeface="Arial"/>
              </a:rPr>
              <a:t>needs </a:t>
            </a:r>
            <a:r>
              <a:rPr sz="3200" spc="35" dirty="0">
                <a:latin typeface="Arial"/>
                <a:cs typeface="Arial"/>
              </a:rPr>
              <a:t>to </a:t>
            </a:r>
            <a:r>
              <a:rPr sz="3200" spc="-90" dirty="0">
                <a:latin typeface="Arial"/>
                <a:cs typeface="Arial"/>
              </a:rPr>
              <a:t>delicately </a:t>
            </a:r>
            <a:r>
              <a:rPr sz="3200" spc="-165" dirty="0">
                <a:latin typeface="Arial"/>
                <a:cs typeface="Arial"/>
              </a:rPr>
              <a:t>balance </a:t>
            </a:r>
            <a:r>
              <a:rPr sz="3200" spc="-45" dirty="0">
                <a:latin typeface="Arial"/>
                <a:cs typeface="Arial"/>
              </a:rPr>
              <a:t>the  </a:t>
            </a:r>
            <a:r>
              <a:rPr sz="3200" spc="-114" dirty="0">
                <a:latin typeface="Arial"/>
                <a:cs typeface="Arial"/>
              </a:rPr>
              <a:t>risk </a:t>
            </a:r>
            <a:r>
              <a:rPr sz="3200" spc="40" dirty="0">
                <a:latin typeface="Arial"/>
                <a:cs typeface="Arial"/>
              </a:rPr>
              <a:t>to </a:t>
            </a:r>
            <a:r>
              <a:rPr sz="3200" spc="-40" dirty="0">
                <a:latin typeface="Arial"/>
                <a:cs typeface="Arial"/>
              </a:rPr>
              <a:t>the </a:t>
            </a:r>
            <a:r>
              <a:rPr sz="3200" spc="-80" dirty="0">
                <a:latin typeface="Arial"/>
                <a:cs typeface="Arial"/>
              </a:rPr>
              <a:t>fetus </a:t>
            </a:r>
            <a:r>
              <a:rPr sz="3200" spc="-40" dirty="0">
                <a:latin typeface="Arial"/>
                <a:cs typeface="Arial"/>
              </a:rPr>
              <a:t>in </a:t>
            </a:r>
            <a:r>
              <a:rPr sz="3200" spc="-35" dirty="0">
                <a:latin typeface="Arial"/>
                <a:cs typeface="Arial"/>
              </a:rPr>
              <a:t>utero </a:t>
            </a:r>
            <a:r>
              <a:rPr sz="3200" spc="15" dirty="0">
                <a:latin typeface="Arial"/>
                <a:cs typeface="Arial"/>
              </a:rPr>
              <a:t>with </a:t>
            </a:r>
            <a:r>
              <a:rPr sz="3200" spc="-60" dirty="0">
                <a:latin typeface="Arial"/>
                <a:cs typeface="Arial"/>
              </a:rPr>
              <a:t>continuation </a:t>
            </a:r>
            <a:r>
              <a:rPr sz="3200" spc="-10" dirty="0">
                <a:latin typeface="Arial"/>
                <a:cs typeface="Arial"/>
              </a:rPr>
              <a:t>of  </a:t>
            </a:r>
            <a:r>
              <a:rPr sz="3200" spc="-155" dirty="0">
                <a:latin typeface="Arial"/>
                <a:cs typeface="Arial"/>
              </a:rPr>
              <a:t>pregnancy </a:t>
            </a:r>
            <a:r>
              <a:rPr sz="3200" spc="-150" dirty="0">
                <a:latin typeface="Arial"/>
                <a:cs typeface="Arial"/>
              </a:rPr>
              <a:t>and </a:t>
            </a:r>
            <a:r>
              <a:rPr sz="3200" dirty="0">
                <a:latin typeface="Arial"/>
                <a:cs typeface="Arial"/>
              </a:rPr>
              <a:t>that </a:t>
            </a:r>
            <a:r>
              <a:rPr sz="3200" spc="-5" dirty="0">
                <a:latin typeface="Arial"/>
                <a:cs typeface="Arial"/>
              </a:rPr>
              <a:t>of </a:t>
            </a:r>
            <a:r>
              <a:rPr sz="3200" spc="-45" dirty="0">
                <a:latin typeface="Arial"/>
                <a:cs typeface="Arial"/>
              </a:rPr>
              <a:t>prematurity </a:t>
            </a:r>
            <a:r>
              <a:rPr sz="3200" spc="50" dirty="0">
                <a:latin typeface="Arial"/>
                <a:cs typeface="Arial"/>
              </a:rPr>
              <a:t>if</a:t>
            </a:r>
            <a:r>
              <a:rPr sz="3200" spc="-375" dirty="0">
                <a:latin typeface="Arial"/>
                <a:cs typeface="Arial"/>
              </a:rPr>
              <a:t> </a:t>
            </a:r>
            <a:r>
              <a:rPr sz="3200" spc="-95" dirty="0">
                <a:latin typeface="Arial"/>
                <a:cs typeface="Arial"/>
              </a:rPr>
              <a:t>delivered  </a:t>
            </a:r>
            <a:r>
              <a:rPr sz="3200" spc="-75" dirty="0">
                <a:latin typeface="Arial"/>
                <a:cs typeface="Arial"/>
              </a:rPr>
              <a:t>before</a:t>
            </a:r>
            <a:r>
              <a:rPr sz="3200" spc="-170" dirty="0">
                <a:latin typeface="Arial"/>
                <a:cs typeface="Arial"/>
              </a:rPr>
              <a:t> </a:t>
            </a:r>
            <a:r>
              <a:rPr sz="3200" spc="-35" dirty="0">
                <a:latin typeface="Arial"/>
                <a:cs typeface="Arial"/>
              </a:rPr>
              <a:t>term.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ransition>
    <p:zoom dir="in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97150" y="431800"/>
            <a:ext cx="394335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i="0" u="heavy" spc="-110" dirty="0"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Mode </a:t>
            </a:r>
            <a:r>
              <a:rPr i="0" u="heavy" spc="-5" dirty="0"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of</a:t>
            </a:r>
            <a:r>
              <a:rPr i="0" u="heavy" spc="-415" dirty="0"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</a:t>
            </a:r>
            <a:r>
              <a:rPr i="0" u="heavy" spc="-165" dirty="0"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Delivery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29310" y="1733550"/>
            <a:ext cx="7941945" cy="2768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62560" algn="just">
              <a:lnSpc>
                <a:spcPct val="100000"/>
              </a:lnSpc>
              <a:spcBef>
                <a:spcPts val="100"/>
              </a:spcBef>
            </a:pPr>
            <a:r>
              <a:rPr sz="3600" spc="-245" dirty="0">
                <a:latin typeface="Arial"/>
                <a:cs typeface="Arial"/>
              </a:rPr>
              <a:t>Fetuses </a:t>
            </a:r>
            <a:r>
              <a:rPr sz="3600" spc="20" dirty="0">
                <a:latin typeface="Arial"/>
                <a:cs typeface="Arial"/>
              </a:rPr>
              <a:t>with </a:t>
            </a:r>
            <a:r>
              <a:rPr sz="3600" spc="-105" dirty="0">
                <a:latin typeface="Arial"/>
                <a:cs typeface="Arial"/>
              </a:rPr>
              <a:t>significant </a:t>
            </a:r>
            <a:r>
              <a:rPr sz="3600" spc="-395" dirty="0">
                <a:latin typeface="Arial"/>
                <a:cs typeface="Arial"/>
              </a:rPr>
              <a:t>IUGR </a:t>
            </a:r>
            <a:r>
              <a:rPr sz="3600" spc="-140" dirty="0">
                <a:latin typeface="Arial"/>
                <a:cs typeface="Arial"/>
              </a:rPr>
              <a:t>should </a:t>
            </a:r>
            <a:r>
              <a:rPr sz="3600" spc="-170" dirty="0">
                <a:latin typeface="Arial"/>
                <a:cs typeface="Arial"/>
              </a:rPr>
              <a:t>be  </a:t>
            </a:r>
            <a:r>
              <a:rPr sz="3600" spc="-90" dirty="0">
                <a:latin typeface="Arial"/>
                <a:cs typeface="Arial"/>
              </a:rPr>
              <a:t>preferably </a:t>
            </a:r>
            <a:r>
              <a:rPr sz="3600" spc="-105" dirty="0">
                <a:latin typeface="Arial"/>
                <a:cs typeface="Arial"/>
              </a:rPr>
              <a:t>delivered </a:t>
            </a:r>
            <a:r>
              <a:rPr sz="3600" spc="-45" dirty="0">
                <a:latin typeface="Arial"/>
                <a:cs typeface="Arial"/>
              </a:rPr>
              <a:t>in </a:t>
            </a:r>
            <a:r>
              <a:rPr sz="3600" spc="-50" dirty="0">
                <a:latin typeface="Arial"/>
                <a:cs typeface="Arial"/>
              </a:rPr>
              <a:t>well </a:t>
            </a:r>
            <a:r>
              <a:rPr sz="3600" spc="-125" dirty="0">
                <a:latin typeface="Arial"/>
                <a:cs typeface="Arial"/>
              </a:rPr>
              <a:t>equiped  </a:t>
            </a:r>
            <a:r>
              <a:rPr sz="3600" spc="-140" dirty="0">
                <a:latin typeface="Arial"/>
                <a:cs typeface="Arial"/>
              </a:rPr>
              <a:t>centres </a:t>
            </a:r>
            <a:r>
              <a:rPr sz="3600" spc="-105" dirty="0">
                <a:latin typeface="Arial"/>
                <a:cs typeface="Arial"/>
              </a:rPr>
              <a:t>which </a:t>
            </a:r>
            <a:r>
              <a:rPr sz="3600" spc="-225" dirty="0">
                <a:latin typeface="Arial"/>
                <a:cs typeface="Arial"/>
              </a:rPr>
              <a:t>can </a:t>
            </a:r>
            <a:r>
              <a:rPr sz="3600" spc="-90" dirty="0">
                <a:latin typeface="Arial"/>
                <a:cs typeface="Arial"/>
              </a:rPr>
              <a:t>provide </a:t>
            </a:r>
            <a:r>
              <a:rPr sz="3600" spc="-45" dirty="0">
                <a:latin typeface="Arial"/>
                <a:cs typeface="Arial"/>
              </a:rPr>
              <a:t>intrapartum  </a:t>
            </a:r>
            <a:r>
              <a:rPr sz="3600" spc="-114" dirty="0">
                <a:latin typeface="Arial"/>
                <a:cs typeface="Arial"/>
              </a:rPr>
              <a:t>continuous </a:t>
            </a:r>
            <a:r>
              <a:rPr sz="3600" spc="-35" dirty="0">
                <a:latin typeface="Arial"/>
                <a:cs typeface="Arial"/>
              </a:rPr>
              <a:t>fetal </a:t>
            </a:r>
            <a:r>
              <a:rPr sz="3600" spc="-70" dirty="0">
                <a:latin typeface="Arial"/>
                <a:cs typeface="Arial"/>
              </a:rPr>
              <a:t>heart </a:t>
            </a:r>
            <a:r>
              <a:rPr sz="3600" spc="-60" dirty="0">
                <a:latin typeface="Arial"/>
                <a:cs typeface="Arial"/>
              </a:rPr>
              <a:t>monitoring </a:t>
            </a:r>
            <a:r>
              <a:rPr sz="3600" spc="-105" dirty="0">
                <a:latin typeface="Arial"/>
                <a:cs typeface="Arial"/>
              </a:rPr>
              <a:t>, </a:t>
            </a:r>
            <a:r>
              <a:rPr sz="3600" spc="-35" dirty="0">
                <a:latin typeface="Arial"/>
                <a:cs typeface="Arial"/>
              </a:rPr>
              <a:t>fetal  </a:t>
            </a:r>
            <a:r>
              <a:rPr sz="3600" spc="-85" dirty="0">
                <a:latin typeface="Arial"/>
                <a:cs typeface="Arial"/>
              </a:rPr>
              <a:t>blood </a:t>
            </a:r>
            <a:r>
              <a:rPr sz="3600" spc="-160" dirty="0">
                <a:latin typeface="Arial"/>
                <a:cs typeface="Arial"/>
              </a:rPr>
              <a:t>sampling </a:t>
            </a:r>
            <a:r>
              <a:rPr sz="3600" spc="-170" dirty="0">
                <a:latin typeface="Arial"/>
                <a:cs typeface="Arial"/>
              </a:rPr>
              <a:t>and </a:t>
            </a:r>
            <a:r>
              <a:rPr sz="3600" spc="-90" dirty="0">
                <a:latin typeface="Arial"/>
                <a:cs typeface="Arial"/>
              </a:rPr>
              <a:t>expert </a:t>
            </a:r>
            <a:r>
              <a:rPr sz="3600" spc="-110" dirty="0">
                <a:latin typeface="Arial"/>
                <a:cs typeface="Arial"/>
              </a:rPr>
              <a:t>neonatal</a:t>
            </a:r>
            <a:r>
              <a:rPr sz="3600" spc="-480" dirty="0">
                <a:latin typeface="Arial"/>
                <a:cs typeface="Arial"/>
              </a:rPr>
              <a:t> </a:t>
            </a:r>
            <a:r>
              <a:rPr sz="3600" spc="-165" dirty="0">
                <a:latin typeface="Arial"/>
                <a:cs typeface="Arial"/>
              </a:rPr>
              <a:t>care.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  <p:transition>
    <p:zoom dir="in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10890" y="261620"/>
            <a:ext cx="251968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i="0" spc="-420" dirty="0">
                <a:latin typeface="Arial"/>
                <a:cs typeface="Arial"/>
              </a:rPr>
              <a:t>IUGR</a:t>
            </a:r>
            <a:r>
              <a:rPr b="1" i="0" spc="-305" dirty="0">
                <a:latin typeface="Arial"/>
                <a:cs typeface="Arial"/>
              </a:rPr>
              <a:t> </a:t>
            </a:r>
            <a:r>
              <a:rPr b="1" i="0" spc="-440" dirty="0">
                <a:latin typeface="Arial"/>
                <a:cs typeface="Arial"/>
              </a:rPr>
              <a:t>Facts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1126490"/>
            <a:ext cx="5974080" cy="951230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355600" marR="5080" indent="-342900">
              <a:lnSpc>
                <a:spcPts val="3450"/>
              </a:lnSpc>
              <a:spcBef>
                <a:spcPts val="54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355" dirty="0">
                <a:latin typeface="Arial"/>
                <a:cs typeface="Arial"/>
              </a:rPr>
              <a:t>IUGR </a:t>
            </a:r>
            <a:r>
              <a:rPr sz="3200" spc="-170" dirty="0">
                <a:latin typeface="Arial"/>
                <a:cs typeface="Arial"/>
              </a:rPr>
              <a:t>associated </a:t>
            </a:r>
            <a:r>
              <a:rPr sz="3200" spc="15" dirty="0">
                <a:latin typeface="Arial"/>
                <a:cs typeface="Arial"/>
              </a:rPr>
              <a:t>with </a:t>
            </a:r>
            <a:r>
              <a:rPr sz="3200" spc="-145" dirty="0">
                <a:latin typeface="Arial"/>
                <a:cs typeface="Arial"/>
              </a:rPr>
              <a:t>3-10 </a:t>
            </a:r>
            <a:r>
              <a:rPr sz="3200" spc="-560" dirty="0">
                <a:latin typeface="Arial"/>
                <a:cs typeface="Arial"/>
              </a:rPr>
              <a:t>% </a:t>
            </a:r>
            <a:r>
              <a:rPr sz="3200" spc="-5" dirty="0">
                <a:latin typeface="Arial"/>
                <a:cs typeface="Arial"/>
              </a:rPr>
              <a:t>of</a:t>
            </a:r>
            <a:r>
              <a:rPr sz="3200" spc="-175" dirty="0">
                <a:latin typeface="Arial"/>
                <a:cs typeface="Arial"/>
              </a:rPr>
              <a:t> </a:t>
            </a:r>
            <a:r>
              <a:rPr sz="3200" spc="-70" dirty="0">
                <a:latin typeface="Arial"/>
                <a:cs typeface="Arial"/>
              </a:rPr>
              <a:t>all  </a:t>
            </a:r>
            <a:r>
              <a:rPr sz="3200" spc="-160" dirty="0">
                <a:latin typeface="Arial"/>
                <a:cs typeface="Arial"/>
              </a:rPr>
              <a:t>pregnancies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4540" y="2989579"/>
            <a:ext cx="15049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4540" y="3799840"/>
            <a:ext cx="150495" cy="97028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sz="2800" dirty="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9"/>
              </a:spcBef>
            </a:pPr>
            <a:r>
              <a:rPr sz="2800" dirty="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4540" y="5173979"/>
            <a:ext cx="15049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4540" y="2142490"/>
            <a:ext cx="7377430" cy="388747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355600" marR="153035" indent="-342900">
              <a:lnSpc>
                <a:spcPts val="3110"/>
              </a:lnSpc>
              <a:spcBef>
                <a:spcPts val="409"/>
              </a:spcBef>
              <a:buSzPct val="114285"/>
              <a:buChar char="•"/>
              <a:tabLst>
                <a:tab pos="446405" algn="l"/>
                <a:tab pos="447040" algn="l"/>
              </a:tabLst>
            </a:pPr>
            <a:r>
              <a:rPr sz="2800" spc="-105" dirty="0">
                <a:latin typeface="Arial"/>
                <a:cs typeface="Arial"/>
              </a:rPr>
              <a:t>Perinatal </a:t>
            </a:r>
            <a:r>
              <a:rPr sz="2800" spc="-20" dirty="0">
                <a:latin typeface="Arial"/>
                <a:cs typeface="Arial"/>
              </a:rPr>
              <a:t>mortality </a:t>
            </a:r>
            <a:r>
              <a:rPr sz="2800" spc="-50" dirty="0">
                <a:latin typeface="Arial"/>
                <a:cs typeface="Arial"/>
              </a:rPr>
              <a:t>rate </a:t>
            </a:r>
            <a:r>
              <a:rPr sz="2800" spc="-145" dirty="0">
                <a:latin typeface="Arial"/>
                <a:cs typeface="Arial"/>
              </a:rPr>
              <a:t>is </a:t>
            </a:r>
            <a:r>
              <a:rPr sz="2800" spc="-130" dirty="0">
                <a:latin typeface="Arial"/>
                <a:cs typeface="Arial"/>
              </a:rPr>
              <a:t>5-20 </a:t>
            </a:r>
            <a:r>
              <a:rPr sz="2800" spc="-85" dirty="0">
                <a:latin typeface="Arial"/>
                <a:cs typeface="Arial"/>
              </a:rPr>
              <a:t>times </a:t>
            </a:r>
            <a:r>
              <a:rPr sz="2800" spc="-95" dirty="0">
                <a:latin typeface="Arial"/>
                <a:cs typeface="Arial"/>
              </a:rPr>
              <a:t>higher</a:t>
            </a:r>
            <a:r>
              <a:rPr sz="2800" spc="-525" dirty="0">
                <a:latin typeface="Arial"/>
                <a:cs typeface="Arial"/>
              </a:rPr>
              <a:t> </a:t>
            </a:r>
            <a:r>
              <a:rPr sz="2800" spc="10" dirty="0">
                <a:latin typeface="Arial"/>
                <a:cs typeface="Arial"/>
              </a:rPr>
              <a:t>for  </a:t>
            </a:r>
            <a:r>
              <a:rPr sz="2800" spc="-45" dirty="0">
                <a:latin typeface="Arial"/>
                <a:cs typeface="Arial"/>
              </a:rPr>
              <a:t>growth </a:t>
            </a:r>
            <a:r>
              <a:rPr sz="2800" spc="-65" dirty="0">
                <a:latin typeface="Arial"/>
                <a:cs typeface="Arial"/>
              </a:rPr>
              <a:t>retarded </a:t>
            </a:r>
            <a:r>
              <a:rPr sz="2800" spc="-120" dirty="0">
                <a:latin typeface="Arial"/>
                <a:cs typeface="Arial"/>
              </a:rPr>
              <a:t>fetuses</a:t>
            </a:r>
            <a:r>
              <a:rPr sz="2800" spc="-360" dirty="0">
                <a:latin typeface="Arial"/>
                <a:cs typeface="Arial"/>
              </a:rPr>
              <a:t> </a:t>
            </a:r>
            <a:r>
              <a:rPr sz="2800" spc="-75" dirty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 marL="355600" marR="125730">
              <a:lnSpc>
                <a:spcPts val="3030"/>
              </a:lnSpc>
              <a:spcBef>
                <a:spcPts val="665"/>
              </a:spcBef>
            </a:pPr>
            <a:r>
              <a:rPr sz="2800" spc="-315" dirty="0">
                <a:latin typeface="Arial"/>
                <a:cs typeface="Arial"/>
              </a:rPr>
              <a:t>2</a:t>
            </a:r>
            <a:r>
              <a:rPr sz="2400" spc="-472" baseline="29513" dirty="0">
                <a:latin typeface="Arial"/>
                <a:cs typeface="Arial"/>
              </a:rPr>
              <a:t>nd </a:t>
            </a:r>
            <a:r>
              <a:rPr sz="2800" spc="-114" dirty="0">
                <a:latin typeface="Arial"/>
                <a:cs typeface="Arial"/>
              </a:rPr>
              <a:t>leading </a:t>
            </a:r>
            <a:r>
              <a:rPr sz="2800" spc="-30" dirty="0">
                <a:latin typeface="Arial"/>
                <a:cs typeface="Arial"/>
              </a:rPr>
              <a:t>contributor </a:t>
            </a:r>
            <a:r>
              <a:rPr sz="2800" spc="30" dirty="0">
                <a:latin typeface="Arial"/>
                <a:cs typeface="Arial"/>
              </a:rPr>
              <a:t>to </a:t>
            </a:r>
            <a:r>
              <a:rPr sz="2800" spc="-35" dirty="0">
                <a:latin typeface="Arial"/>
                <a:cs typeface="Arial"/>
              </a:rPr>
              <a:t>the </a:t>
            </a:r>
            <a:r>
              <a:rPr sz="2800" spc="-105" dirty="0">
                <a:latin typeface="Arial"/>
                <a:cs typeface="Arial"/>
              </a:rPr>
              <a:t>Perinatal </a:t>
            </a:r>
            <a:r>
              <a:rPr sz="2800" spc="-20" dirty="0">
                <a:latin typeface="Arial"/>
                <a:cs typeface="Arial"/>
              </a:rPr>
              <a:t>mortality  </a:t>
            </a:r>
            <a:r>
              <a:rPr sz="2800" spc="-50" dirty="0">
                <a:latin typeface="Arial"/>
                <a:cs typeface="Arial"/>
              </a:rPr>
              <a:t>rate</a:t>
            </a:r>
            <a:endParaRPr sz="28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315"/>
              </a:spcBef>
            </a:pPr>
            <a:r>
              <a:rPr sz="2800" spc="-260" dirty="0">
                <a:latin typeface="Arial"/>
                <a:cs typeface="Arial"/>
              </a:rPr>
              <a:t>20% </a:t>
            </a:r>
            <a:r>
              <a:rPr sz="2800" spc="-5" dirty="0">
                <a:latin typeface="Arial"/>
                <a:cs typeface="Arial"/>
              </a:rPr>
              <a:t>of </a:t>
            </a:r>
            <a:r>
              <a:rPr sz="2800" spc="-60" dirty="0">
                <a:latin typeface="Arial"/>
                <a:cs typeface="Arial"/>
              </a:rPr>
              <a:t>all </a:t>
            </a:r>
            <a:r>
              <a:rPr sz="2800" spc="-40" dirty="0">
                <a:latin typeface="Arial"/>
                <a:cs typeface="Arial"/>
              </a:rPr>
              <a:t>stillbirths </a:t>
            </a:r>
            <a:r>
              <a:rPr sz="2800" spc="-114" dirty="0">
                <a:latin typeface="Arial"/>
                <a:cs typeface="Arial"/>
              </a:rPr>
              <a:t>are</a:t>
            </a:r>
            <a:r>
              <a:rPr sz="2800" spc="-395" dirty="0">
                <a:latin typeface="Arial"/>
                <a:cs typeface="Arial"/>
              </a:rPr>
              <a:t> </a:t>
            </a:r>
            <a:r>
              <a:rPr sz="2800" spc="-310" dirty="0">
                <a:latin typeface="Arial"/>
                <a:cs typeface="Arial"/>
              </a:rPr>
              <a:t>IUGR</a:t>
            </a:r>
            <a:endParaRPr sz="2800">
              <a:latin typeface="Arial"/>
              <a:cs typeface="Arial"/>
            </a:endParaRPr>
          </a:p>
          <a:p>
            <a:pPr marL="355600" marR="521970">
              <a:lnSpc>
                <a:spcPts val="3030"/>
              </a:lnSpc>
              <a:spcBef>
                <a:spcPts val="725"/>
              </a:spcBef>
            </a:pPr>
            <a:r>
              <a:rPr sz="2800" spc="-125" dirty="0">
                <a:latin typeface="Arial"/>
                <a:cs typeface="Arial"/>
              </a:rPr>
              <a:t>Incidence </a:t>
            </a:r>
            <a:r>
              <a:rPr sz="2800" spc="-5" dirty="0">
                <a:latin typeface="Arial"/>
                <a:cs typeface="Arial"/>
              </a:rPr>
              <a:t>of </a:t>
            </a:r>
            <a:r>
              <a:rPr sz="2800" spc="-40" dirty="0">
                <a:latin typeface="Arial"/>
                <a:cs typeface="Arial"/>
              </a:rPr>
              <a:t>intrapartum </a:t>
            </a:r>
            <a:r>
              <a:rPr sz="2800" spc="-160" dirty="0">
                <a:latin typeface="Arial"/>
                <a:cs typeface="Arial"/>
              </a:rPr>
              <a:t>asphyxia </a:t>
            </a:r>
            <a:r>
              <a:rPr sz="2800" spc="-45" dirty="0">
                <a:latin typeface="Arial"/>
                <a:cs typeface="Arial"/>
              </a:rPr>
              <a:t>in </a:t>
            </a:r>
            <a:r>
              <a:rPr sz="2800" spc="-245" dirty="0">
                <a:latin typeface="Arial"/>
                <a:cs typeface="Arial"/>
              </a:rPr>
              <a:t>cases</a:t>
            </a:r>
            <a:r>
              <a:rPr sz="2800" spc="-55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of  </a:t>
            </a:r>
            <a:r>
              <a:rPr sz="2800" spc="-310" dirty="0">
                <a:latin typeface="Arial"/>
                <a:cs typeface="Arial"/>
              </a:rPr>
              <a:t>IUGR </a:t>
            </a:r>
            <a:r>
              <a:rPr sz="2800" spc="-210" dirty="0">
                <a:latin typeface="Arial"/>
                <a:cs typeface="Arial"/>
              </a:rPr>
              <a:t>has </a:t>
            </a:r>
            <a:r>
              <a:rPr sz="2800" spc="-135" dirty="0">
                <a:latin typeface="Arial"/>
                <a:cs typeface="Arial"/>
              </a:rPr>
              <a:t>been </a:t>
            </a:r>
            <a:r>
              <a:rPr sz="2800" spc="-50" dirty="0">
                <a:latin typeface="Arial"/>
                <a:cs typeface="Arial"/>
              </a:rPr>
              <a:t>reported </a:t>
            </a:r>
            <a:r>
              <a:rPr sz="2800" spc="30" dirty="0">
                <a:latin typeface="Arial"/>
                <a:cs typeface="Arial"/>
              </a:rPr>
              <a:t>to </a:t>
            </a:r>
            <a:r>
              <a:rPr sz="2800" spc="-135" dirty="0">
                <a:latin typeface="Arial"/>
                <a:cs typeface="Arial"/>
              </a:rPr>
              <a:t>be</a:t>
            </a:r>
            <a:r>
              <a:rPr sz="2800" spc="-204" dirty="0">
                <a:latin typeface="Arial"/>
                <a:cs typeface="Arial"/>
              </a:rPr>
              <a:t> </a:t>
            </a:r>
            <a:r>
              <a:rPr sz="2800" spc="-220" dirty="0">
                <a:latin typeface="Arial"/>
                <a:cs typeface="Arial"/>
              </a:rPr>
              <a:t>50%.</a:t>
            </a:r>
            <a:endParaRPr sz="2800">
              <a:latin typeface="Arial"/>
              <a:cs typeface="Arial"/>
            </a:endParaRPr>
          </a:p>
          <a:p>
            <a:pPr marL="355600" marR="5080">
              <a:lnSpc>
                <a:spcPts val="3020"/>
              </a:lnSpc>
              <a:spcBef>
                <a:spcPts val="695"/>
              </a:spcBef>
            </a:pPr>
            <a:r>
              <a:rPr sz="2800" spc="-165" dirty="0">
                <a:latin typeface="Arial"/>
                <a:cs typeface="Arial"/>
              </a:rPr>
              <a:t>Early </a:t>
            </a:r>
            <a:r>
              <a:rPr sz="2800" spc="-135" dirty="0">
                <a:latin typeface="Arial"/>
                <a:cs typeface="Arial"/>
              </a:rPr>
              <a:t>and </a:t>
            </a:r>
            <a:r>
              <a:rPr sz="2800" spc="-65" dirty="0">
                <a:latin typeface="Arial"/>
                <a:cs typeface="Arial"/>
              </a:rPr>
              <a:t>proper </a:t>
            </a:r>
            <a:r>
              <a:rPr sz="2800" spc="-40" dirty="0">
                <a:latin typeface="Arial"/>
                <a:cs typeface="Arial"/>
              </a:rPr>
              <a:t>identification </a:t>
            </a:r>
            <a:r>
              <a:rPr sz="2800" spc="-135" dirty="0">
                <a:latin typeface="Arial"/>
                <a:cs typeface="Arial"/>
              </a:rPr>
              <a:t>and</a:t>
            </a:r>
            <a:r>
              <a:rPr sz="2800" spc="-350" dirty="0">
                <a:latin typeface="Arial"/>
                <a:cs typeface="Arial"/>
              </a:rPr>
              <a:t> </a:t>
            </a:r>
            <a:r>
              <a:rPr sz="2800" spc="-130" dirty="0">
                <a:latin typeface="Arial"/>
                <a:cs typeface="Arial"/>
              </a:rPr>
              <a:t>management  </a:t>
            </a:r>
            <a:r>
              <a:rPr sz="2800" spc="-90" dirty="0">
                <a:latin typeface="Arial"/>
                <a:cs typeface="Arial"/>
              </a:rPr>
              <a:t>lowers </a:t>
            </a:r>
            <a:r>
              <a:rPr sz="2800" spc="-65" dirty="0">
                <a:latin typeface="Arial"/>
                <a:cs typeface="Arial"/>
              </a:rPr>
              <a:t>this perinatal </a:t>
            </a:r>
            <a:r>
              <a:rPr sz="2800" spc="-20" dirty="0">
                <a:latin typeface="Arial"/>
                <a:cs typeface="Arial"/>
              </a:rPr>
              <a:t>mortality </a:t>
            </a:r>
            <a:r>
              <a:rPr sz="2800" spc="-130" dirty="0">
                <a:latin typeface="Arial"/>
                <a:cs typeface="Arial"/>
              </a:rPr>
              <a:t>and</a:t>
            </a:r>
            <a:r>
              <a:rPr sz="2800" spc="-520" dirty="0">
                <a:latin typeface="Arial"/>
                <a:cs typeface="Arial"/>
              </a:rPr>
              <a:t> </a:t>
            </a:r>
            <a:r>
              <a:rPr sz="2800" spc="-35" dirty="0">
                <a:latin typeface="Arial"/>
                <a:cs typeface="Arial"/>
              </a:rPr>
              <a:t>morbidity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ransition>
    <p:zoom dir="in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2730" y="497840"/>
            <a:ext cx="609219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i="0" spc="-240" dirty="0">
                <a:latin typeface="Arial"/>
                <a:cs typeface="Arial"/>
              </a:rPr>
              <a:t>Management </a:t>
            </a:r>
            <a:r>
              <a:rPr b="1" i="0" spc="-204" dirty="0">
                <a:latin typeface="Arial"/>
                <a:cs typeface="Arial"/>
              </a:rPr>
              <a:t>of </a:t>
            </a:r>
            <a:r>
              <a:rPr b="1" i="0" spc="-235" dirty="0">
                <a:latin typeface="Arial"/>
                <a:cs typeface="Arial"/>
              </a:rPr>
              <a:t>new</a:t>
            </a:r>
            <a:r>
              <a:rPr b="1" i="0" spc="-325" dirty="0">
                <a:latin typeface="Arial"/>
                <a:cs typeface="Arial"/>
              </a:rPr>
              <a:t> </a:t>
            </a:r>
            <a:r>
              <a:rPr b="1" i="0" spc="-285" dirty="0">
                <a:latin typeface="Arial"/>
                <a:cs typeface="Arial"/>
              </a:rPr>
              <a:t>born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31620"/>
            <a:ext cx="4160520" cy="4149090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sz="4800" spc="-89" baseline="5208" dirty="0">
                <a:latin typeface="Symbol"/>
                <a:cs typeface="Symbol"/>
              </a:rPr>
              <a:t></a:t>
            </a:r>
            <a:r>
              <a:rPr sz="3200" spc="-60" dirty="0">
                <a:latin typeface="Arial"/>
                <a:cs typeface="Arial"/>
              </a:rPr>
              <a:t>Delivery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00"/>
              </a:spcBef>
            </a:pPr>
            <a:r>
              <a:rPr sz="4800" spc="-165" baseline="6076" dirty="0">
                <a:latin typeface="Symbol"/>
                <a:cs typeface="Symbol"/>
              </a:rPr>
              <a:t></a:t>
            </a:r>
            <a:r>
              <a:rPr sz="3200" spc="-110" dirty="0">
                <a:latin typeface="Arial"/>
                <a:cs typeface="Arial"/>
              </a:rPr>
              <a:t>Resuscitation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00"/>
              </a:spcBef>
            </a:pPr>
            <a:r>
              <a:rPr sz="4800" spc="-89" baseline="6076" dirty="0">
                <a:latin typeface="Symbol"/>
                <a:cs typeface="Symbol"/>
              </a:rPr>
              <a:t></a:t>
            </a:r>
            <a:r>
              <a:rPr sz="3200" spc="-60" dirty="0">
                <a:latin typeface="Arial"/>
                <a:cs typeface="Arial"/>
              </a:rPr>
              <a:t>Prevention </a:t>
            </a:r>
            <a:r>
              <a:rPr sz="3200" spc="-5" dirty="0">
                <a:latin typeface="Arial"/>
                <a:cs typeface="Arial"/>
              </a:rPr>
              <a:t>of </a:t>
            </a:r>
            <a:r>
              <a:rPr sz="3200" spc="-90" dirty="0">
                <a:latin typeface="Arial"/>
                <a:cs typeface="Arial"/>
              </a:rPr>
              <a:t>heat</a:t>
            </a:r>
            <a:r>
              <a:rPr sz="3200" spc="-530" dirty="0">
                <a:latin typeface="Arial"/>
                <a:cs typeface="Arial"/>
              </a:rPr>
              <a:t> </a:t>
            </a:r>
            <a:r>
              <a:rPr sz="3200" spc="-200" dirty="0">
                <a:latin typeface="Arial"/>
                <a:cs typeface="Arial"/>
              </a:rPr>
              <a:t>loss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90"/>
              </a:spcBef>
            </a:pPr>
            <a:r>
              <a:rPr sz="4800" spc="-172" baseline="5208" dirty="0">
                <a:latin typeface="Symbol"/>
                <a:cs typeface="Symbol"/>
              </a:rPr>
              <a:t></a:t>
            </a:r>
            <a:r>
              <a:rPr sz="3200" spc="-114" dirty="0">
                <a:latin typeface="Arial"/>
                <a:cs typeface="Arial"/>
              </a:rPr>
              <a:t>Hypoglycemia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00"/>
              </a:spcBef>
            </a:pPr>
            <a:r>
              <a:rPr sz="4800" spc="-120" baseline="5208" dirty="0">
                <a:latin typeface="Symbol"/>
                <a:cs typeface="Symbol"/>
              </a:rPr>
              <a:t></a:t>
            </a:r>
            <a:r>
              <a:rPr sz="3200" spc="-80" dirty="0">
                <a:latin typeface="Arial"/>
                <a:cs typeface="Arial"/>
              </a:rPr>
              <a:t>Hematologic</a:t>
            </a:r>
            <a:r>
              <a:rPr sz="3200" spc="-220" dirty="0">
                <a:latin typeface="Arial"/>
                <a:cs typeface="Arial"/>
              </a:rPr>
              <a:t> </a:t>
            </a:r>
            <a:r>
              <a:rPr sz="3200" spc="-120" dirty="0">
                <a:latin typeface="Arial"/>
                <a:cs typeface="Arial"/>
              </a:rPr>
              <a:t>disorders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00"/>
              </a:spcBef>
            </a:pPr>
            <a:r>
              <a:rPr sz="4800" spc="-135" baseline="6076" dirty="0">
                <a:latin typeface="Symbol"/>
                <a:cs typeface="Symbol"/>
              </a:rPr>
              <a:t></a:t>
            </a:r>
            <a:r>
              <a:rPr sz="3200" spc="-90" dirty="0">
                <a:latin typeface="Arial"/>
                <a:cs typeface="Arial"/>
              </a:rPr>
              <a:t>Congenital</a:t>
            </a:r>
            <a:r>
              <a:rPr sz="3200" spc="-195" dirty="0">
                <a:latin typeface="Arial"/>
                <a:cs typeface="Arial"/>
              </a:rPr>
              <a:t> </a:t>
            </a:r>
            <a:r>
              <a:rPr sz="3200" spc="-80" dirty="0">
                <a:latin typeface="Arial"/>
                <a:cs typeface="Arial"/>
              </a:rPr>
              <a:t>infections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00"/>
              </a:spcBef>
            </a:pPr>
            <a:r>
              <a:rPr sz="4800" spc="-112" baseline="6076" dirty="0">
                <a:latin typeface="Symbol"/>
                <a:cs typeface="Symbol"/>
              </a:rPr>
              <a:t></a:t>
            </a:r>
            <a:r>
              <a:rPr sz="3200" spc="-75" dirty="0">
                <a:latin typeface="Arial"/>
                <a:cs typeface="Arial"/>
              </a:rPr>
              <a:t>Genetic</a:t>
            </a:r>
            <a:r>
              <a:rPr sz="3200" spc="-185" dirty="0">
                <a:latin typeface="Arial"/>
                <a:cs typeface="Arial"/>
              </a:rPr>
              <a:t> </a:t>
            </a:r>
            <a:r>
              <a:rPr sz="3200" spc="-150" dirty="0">
                <a:latin typeface="Arial"/>
                <a:cs typeface="Arial"/>
              </a:rPr>
              <a:t>anomalies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ransition>
    <p:zoom dir="in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55800" y="497840"/>
            <a:ext cx="5226685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IN" u="heavy" spc="-420" dirty="0" smtClean="0"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COMPLICATIONS</a:t>
            </a:r>
            <a:endParaRPr b="1" i="0" u="heavy" spc="-420" dirty="0">
              <a:uFill>
                <a:solidFill>
                  <a:srgbClr val="FF0000"/>
                </a:solidFill>
              </a:uFill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4490" y="1272540"/>
            <a:ext cx="8031480" cy="5612130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355600" marR="80010">
              <a:lnSpc>
                <a:spcPct val="101099"/>
              </a:lnSpc>
              <a:spcBef>
                <a:spcPts val="60"/>
              </a:spcBef>
            </a:pPr>
            <a:r>
              <a:rPr sz="3000" i="1" spc="-160" dirty="0">
                <a:latin typeface="Trebuchet MS"/>
                <a:cs typeface="Trebuchet MS"/>
              </a:rPr>
              <a:t>Perinatal </a:t>
            </a:r>
            <a:r>
              <a:rPr sz="3000" i="1" spc="-180" dirty="0">
                <a:latin typeface="Trebuchet MS"/>
                <a:cs typeface="Trebuchet MS"/>
              </a:rPr>
              <a:t>mortality </a:t>
            </a:r>
            <a:r>
              <a:rPr sz="3000" i="1" spc="-85" dirty="0">
                <a:latin typeface="Trebuchet MS"/>
                <a:cs typeface="Trebuchet MS"/>
              </a:rPr>
              <a:t>and </a:t>
            </a:r>
            <a:r>
              <a:rPr sz="3000" i="1" spc="-175" dirty="0">
                <a:latin typeface="Trebuchet MS"/>
                <a:cs typeface="Trebuchet MS"/>
              </a:rPr>
              <a:t>morbidity </a:t>
            </a:r>
            <a:r>
              <a:rPr sz="3000" i="1" spc="-185" dirty="0">
                <a:latin typeface="Trebuchet MS"/>
                <a:cs typeface="Trebuchet MS"/>
              </a:rPr>
              <a:t>of </a:t>
            </a:r>
            <a:r>
              <a:rPr sz="3000" i="1" spc="-95" dirty="0">
                <a:latin typeface="Trebuchet MS"/>
                <a:cs typeface="Trebuchet MS"/>
              </a:rPr>
              <a:t>IUGR</a:t>
            </a:r>
            <a:r>
              <a:rPr sz="3000" i="1" spc="-575" dirty="0">
                <a:latin typeface="Trebuchet MS"/>
                <a:cs typeface="Trebuchet MS"/>
              </a:rPr>
              <a:t> </a:t>
            </a:r>
            <a:r>
              <a:rPr sz="3000" i="1" spc="-155" dirty="0">
                <a:latin typeface="Trebuchet MS"/>
                <a:cs typeface="Trebuchet MS"/>
              </a:rPr>
              <a:t>infants  </a:t>
            </a:r>
            <a:r>
              <a:rPr sz="3000" i="1" spc="-145" dirty="0">
                <a:latin typeface="Trebuchet MS"/>
                <a:cs typeface="Trebuchet MS"/>
              </a:rPr>
              <a:t>is </a:t>
            </a:r>
            <a:r>
              <a:rPr sz="3000" i="1" spc="-90" dirty="0">
                <a:latin typeface="Trebuchet MS"/>
                <a:cs typeface="Trebuchet MS"/>
              </a:rPr>
              <a:t>3-20 </a:t>
            </a:r>
            <a:r>
              <a:rPr sz="3000" i="1" spc="-170" dirty="0">
                <a:latin typeface="Trebuchet MS"/>
                <a:cs typeface="Trebuchet MS"/>
              </a:rPr>
              <a:t>times </a:t>
            </a:r>
            <a:r>
              <a:rPr sz="3000" i="1" spc="-155" dirty="0">
                <a:latin typeface="Trebuchet MS"/>
                <a:cs typeface="Trebuchet MS"/>
              </a:rPr>
              <a:t>greater </a:t>
            </a:r>
            <a:r>
              <a:rPr sz="3000" i="1" spc="-130" dirty="0">
                <a:latin typeface="Trebuchet MS"/>
                <a:cs typeface="Trebuchet MS"/>
              </a:rPr>
              <a:t>than </a:t>
            </a:r>
            <a:r>
              <a:rPr sz="3000" i="1" spc="-140" dirty="0">
                <a:latin typeface="Trebuchet MS"/>
                <a:cs typeface="Trebuchet MS"/>
              </a:rPr>
              <a:t>normal</a:t>
            </a:r>
            <a:r>
              <a:rPr sz="3000" i="1" spc="-675" dirty="0">
                <a:latin typeface="Trebuchet MS"/>
                <a:cs typeface="Trebuchet MS"/>
              </a:rPr>
              <a:t> </a:t>
            </a:r>
            <a:r>
              <a:rPr sz="3000" i="1" spc="-180" dirty="0">
                <a:latin typeface="Trebuchet MS"/>
                <a:cs typeface="Trebuchet MS"/>
              </a:rPr>
              <a:t>infants.</a:t>
            </a:r>
            <a:endParaRPr sz="30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79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u="heavy" spc="-8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Antepartum </a:t>
            </a:r>
            <a:r>
              <a:rPr sz="3200" u="heavy" spc="-7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period</a:t>
            </a:r>
            <a:r>
              <a:rPr sz="3200" spc="-75" dirty="0">
                <a:solidFill>
                  <a:srgbClr val="FF0000"/>
                </a:solidFill>
                <a:latin typeface="Arial"/>
                <a:cs typeface="Arial"/>
              </a:rPr>
              <a:t>- </a:t>
            </a:r>
            <a:r>
              <a:rPr sz="3200" spc="-155" dirty="0">
                <a:latin typeface="Arial"/>
                <a:cs typeface="Arial"/>
              </a:rPr>
              <a:t>increased </a:t>
            </a:r>
            <a:r>
              <a:rPr sz="3200" spc="-130" dirty="0">
                <a:latin typeface="Arial"/>
                <a:cs typeface="Arial"/>
              </a:rPr>
              <a:t>incidence</a:t>
            </a:r>
            <a:r>
              <a:rPr sz="3200" spc="-350" dirty="0">
                <a:latin typeface="Arial"/>
                <a:cs typeface="Arial"/>
              </a:rPr>
              <a:t> </a:t>
            </a:r>
            <a:r>
              <a:rPr sz="3200" spc="-35" dirty="0">
                <a:latin typeface="Arial"/>
                <a:cs typeface="Arial"/>
              </a:rPr>
              <a:t>of-</a:t>
            </a:r>
            <a:endParaRPr sz="3200">
              <a:latin typeface="Arial"/>
              <a:cs typeface="Arial"/>
            </a:endParaRPr>
          </a:p>
          <a:p>
            <a:pPr marL="3670300">
              <a:lnSpc>
                <a:spcPct val="100000"/>
              </a:lnSpc>
              <a:spcBef>
                <a:spcPts val="800"/>
              </a:spcBef>
            </a:pPr>
            <a:r>
              <a:rPr sz="3200" i="1" spc="-229" dirty="0">
                <a:latin typeface="Trebuchet MS"/>
                <a:cs typeface="Trebuchet MS"/>
              </a:rPr>
              <a:t>-still</a:t>
            </a:r>
            <a:r>
              <a:rPr sz="3200" i="1" spc="-254" dirty="0">
                <a:latin typeface="Trebuchet MS"/>
                <a:cs typeface="Trebuchet MS"/>
              </a:rPr>
              <a:t> </a:t>
            </a:r>
            <a:r>
              <a:rPr sz="3200" i="1" spc="-185" dirty="0">
                <a:latin typeface="Trebuchet MS"/>
                <a:cs typeface="Trebuchet MS"/>
              </a:rPr>
              <a:t>births</a:t>
            </a:r>
            <a:endParaRPr sz="3200">
              <a:latin typeface="Trebuchet MS"/>
              <a:cs typeface="Trebuchet MS"/>
            </a:endParaRPr>
          </a:p>
          <a:p>
            <a:pPr marL="3670300">
              <a:lnSpc>
                <a:spcPct val="100000"/>
              </a:lnSpc>
              <a:spcBef>
                <a:spcPts val="800"/>
              </a:spcBef>
            </a:pPr>
            <a:r>
              <a:rPr sz="3200" i="1" spc="-140" dirty="0">
                <a:latin typeface="Trebuchet MS"/>
                <a:cs typeface="Trebuchet MS"/>
              </a:rPr>
              <a:t>-oligohydramnios</a:t>
            </a:r>
            <a:endParaRPr sz="3200">
              <a:latin typeface="Trebuchet MS"/>
              <a:cs typeface="Trebuchet MS"/>
            </a:endParaRPr>
          </a:p>
          <a:p>
            <a:pPr marL="469900">
              <a:lnSpc>
                <a:spcPct val="100000"/>
              </a:lnSpc>
              <a:spcBef>
                <a:spcPts val="690"/>
              </a:spcBef>
            </a:pPr>
            <a:r>
              <a:rPr sz="4500" spc="-97" baseline="5555" dirty="0">
                <a:latin typeface="Symbol"/>
                <a:cs typeface="Symbol"/>
              </a:rPr>
              <a:t></a:t>
            </a:r>
            <a:r>
              <a:rPr sz="3000" spc="-65" dirty="0">
                <a:latin typeface="Arial"/>
                <a:cs typeface="Arial"/>
              </a:rPr>
              <a:t>IUGR </a:t>
            </a:r>
            <a:r>
              <a:rPr sz="3000" spc="-160" dirty="0">
                <a:latin typeface="Arial"/>
                <a:cs typeface="Arial"/>
              </a:rPr>
              <a:t>is </a:t>
            </a:r>
            <a:r>
              <a:rPr sz="3000" spc="-65" dirty="0">
                <a:latin typeface="Arial"/>
                <a:cs typeface="Arial"/>
              </a:rPr>
              <a:t>found </a:t>
            </a:r>
            <a:r>
              <a:rPr sz="3000" spc="-45" dirty="0">
                <a:latin typeface="Arial"/>
                <a:cs typeface="Arial"/>
              </a:rPr>
              <a:t>in </a:t>
            </a:r>
            <a:r>
              <a:rPr sz="3000" spc="-275" dirty="0">
                <a:latin typeface="Arial"/>
                <a:cs typeface="Arial"/>
              </a:rPr>
              <a:t>20% </a:t>
            </a:r>
            <a:r>
              <a:rPr sz="3000" spc="-5" dirty="0">
                <a:latin typeface="Arial"/>
                <a:cs typeface="Arial"/>
              </a:rPr>
              <a:t>of </a:t>
            </a:r>
            <a:r>
              <a:rPr sz="3000" spc="-120" dirty="0">
                <a:latin typeface="Arial"/>
                <a:cs typeface="Arial"/>
              </a:rPr>
              <a:t>unexplained</a:t>
            </a:r>
            <a:r>
              <a:rPr sz="3000" spc="-415" dirty="0">
                <a:latin typeface="Arial"/>
                <a:cs typeface="Arial"/>
              </a:rPr>
              <a:t> </a:t>
            </a:r>
            <a:r>
              <a:rPr sz="3000" spc="-40" dirty="0">
                <a:latin typeface="Arial"/>
                <a:cs typeface="Arial"/>
              </a:rPr>
              <a:t>stillbirths</a:t>
            </a:r>
            <a:r>
              <a:rPr sz="2800" spc="-40" dirty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u="heavy" spc="-13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During </a:t>
            </a:r>
            <a:r>
              <a:rPr sz="3200" u="heavy" spc="-8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labour</a:t>
            </a:r>
            <a:r>
              <a:rPr sz="3200" spc="-85" dirty="0">
                <a:solidFill>
                  <a:srgbClr val="FF0000"/>
                </a:solidFill>
                <a:latin typeface="Arial"/>
                <a:cs typeface="Arial"/>
              </a:rPr>
              <a:t>- </a:t>
            </a:r>
            <a:r>
              <a:rPr sz="3200" spc="-100" dirty="0">
                <a:latin typeface="Arial"/>
                <a:cs typeface="Arial"/>
              </a:rPr>
              <a:t>higher </a:t>
            </a:r>
            <a:r>
              <a:rPr sz="3200" spc="-130" dirty="0">
                <a:latin typeface="Arial"/>
                <a:cs typeface="Arial"/>
              </a:rPr>
              <a:t>incidence</a:t>
            </a:r>
            <a:r>
              <a:rPr sz="3200" spc="-365" dirty="0">
                <a:latin typeface="Arial"/>
                <a:cs typeface="Arial"/>
              </a:rPr>
              <a:t> </a:t>
            </a:r>
            <a:r>
              <a:rPr sz="3200" spc="-40" dirty="0">
                <a:latin typeface="Arial"/>
                <a:cs typeface="Arial"/>
              </a:rPr>
              <a:t>of-</a:t>
            </a:r>
            <a:endParaRPr sz="3200">
              <a:latin typeface="Arial"/>
              <a:cs typeface="Arial"/>
            </a:endParaRPr>
          </a:p>
          <a:p>
            <a:pPr marL="3670300">
              <a:lnSpc>
                <a:spcPct val="100000"/>
              </a:lnSpc>
              <a:spcBef>
                <a:spcPts val="800"/>
              </a:spcBef>
            </a:pPr>
            <a:r>
              <a:rPr sz="3200" spc="-114" dirty="0">
                <a:latin typeface="Arial"/>
                <a:cs typeface="Arial"/>
              </a:rPr>
              <a:t>-meconium</a:t>
            </a:r>
            <a:r>
              <a:rPr sz="3200" spc="-185" dirty="0">
                <a:latin typeface="Arial"/>
                <a:cs typeface="Arial"/>
              </a:rPr>
              <a:t> </a:t>
            </a:r>
            <a:r>
              <a:rPr sz="3200" spc="-90" dirty="0">
                <a:latin typeface="Arial"/>
                <a:cs typeface="Arial"/>
              </a:rPr>
              <a:t>aspiration</a:t>
            </a:r>
            <a:endParaRPr sz="3200">
              <a:latin typeface="Arial"/>
              <a:cs typeface="Arial"/>
            </a:endParaRPr>
          </a:p>
          <a:p>
            <a:pPr marL="3670300">
              <a:lnSpc>
                <a:spcPct val="100000"/>
              </a:lnSpc>
              <a:spcBef>
                <a:spcPts val="800"/>
              </a:spcBef>
            </a:pPr>
            <a:r>
              <a:rPr sz="3200" spc="-45" dirty="0">
                <a:latin typeface="Arial"/>
                <a:cs typeface="Arial"/>
              </a:rPr>
              <a:t>-fetal</a:t>
            </a:r>
            <a:r>
              <a:rPr sz="3200" spc="-175" dirty="0">
                <a:latin typeface="Arial"/>
                <a:cs typeface="Arial"/>
              </a:rPr>
              <a:t> </a:t>
            </a:r>
            <a:r>
              <a:rPr sz="3200" spc="-140" dirty="0">
                <a:latin typeface="Arial"/>
                <a:cs typeface="Arial"/>
              </a:rPr>
              <a:t>distress</a:t>
            </a:r>
            <a:endParaRPr sz="3200">
              <a:latin typeface="Arial"/>
              <a:cs typeface="Arial"/>
            </a:endParaRPr>
          </a:p>
          <a:p>
            <a:pPr marL="3670300">
              <a:lnSpc>
                <a:spcPct val="100000"/>
              </a:lnSpc>
              <a:spcBef>
                <a:spcPts val="790"/>
              </a:spcBef>
            </a:pPr>
            <a:r>
              <a:rPr sz="3200" spc="-50" dirty="0">
                <a:latin typeface="Arial"/>
                <a:cs typeface="Arial"/>
              </a:rPr>
              <a:t>-intrapartum </a:t>
            </a:r>
            <a:r>
              <a:rPr sz="3200" spc="-35" dirty="0">
                <a:latin typeface="Arial"/>
                <a:cs typeface="Arial"/>
              </a:rPr>
              <a:t>fetal</a:t>
            </a:r>
            <a:r>
              <a:rPr sz="3200" spc="-295" dirty="0">
                <a:latin typeface="Arial"/>
                <a:cs typeface="Arial"/>
              </a:rPr>
              <a:t> </a:t>
            </a:r>
            <a:r>
              <a:rPr sz="3200" spc="-100" dirty="0">
                <a:latin typeface="Arial"/>
                <a:cs typeface="Arial"/>
              </a:rPr>
              <a:t>death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ransition>
    <p:zoom dir="in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86939" y="497840"/>
            <a:ext cx="476377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endParaRPr b="1" i="0" spc="-22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533071"/>
            <a:ext cx="7788909" cy="4664710"/>
          </a:xfrm>
          <a:prstGeom prst="rect">
            <a:avLst/>
          </a:prstGeom>
        </p:spPr>
        <p:txBody>
          <a:bodyPr vert="horz" wrap="square" lIns="0" tIns="11239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8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30" dirty="0">
                <a:solidFill>
                  <a:srgbClr val="FF0000"/>
                </a:solidFill>
                <a:latin typeface="Arial"/>
                <a:cs typeface="Arial"/>
              </a:rPr>
              <a:t>Childhood</a:t>
            </a:r>
            <a:r>
              <a:rPr sz="3200" spc="-130" dirty="0">
                <a:solidFill>
                  <a:srgbClr val="365F91"/>
                </a:solidFill>
                <a:latin typeface="Arial"/>
                <a:cs typeface="Arial"/>
              </a:rPr>
              <a:t>- </a:t>
            </a:r>
            <a:r>
              <a:rPr sz="3200" spc="-180" dirty="0">
                <a:latin typeface="Arial"/>
                <a:cs typeface="Arial"/>
              </a:rPr>
              <a:t>increases </a:t>
            </a:r>
            <a:r>
              <a:rPr sz="3200" spc="-20" dirty="0">
                <a:latin typeface="Arial"/>
                <a:cs typeface="Arial"/>
              </a:rPr>
              <a:t>mortality</a:t>
            </a:r>
            <a:r>
              <a:rPr sz="3200" spc="-220" dirty="0">
                <a:latin typeface="Arial"/>
                <a:cs typeface="Arial"/>
              </a:rPr>
              <a:t> </a:t>
            </a:r>
            <a:r>
              <a:rPr sz="3200" spc="-35" dirty="0">
                <a:latin typeface="Arial"/>
                <a:cs typeface="Arial"/>
              </a:rPr>
              <a:t>from-</a:t>
            </a:r>
            <a:endParaRPr sz="3200">
              <a:latin typeface="Arial"/>
              <a:cs typeface="Arial"/>
            </a:endParaRPr>
          </a:p>
          <a:p>
            <a:pPr marL="3670300">
              <a:lnSpc>
                <a:spcPct val="100000"/>
              </a:lnSpc>
              <a:spcBef>
                <a:spcPts val="690"/>
              </a:spcBef>
            </a:pPr>
            <a:r>
              <a:rPr sz="2800" spc="-75" dirty="0">
                <a:latin typeface="Arial"/>
                <a:cs typeface="Arial"/>
              </a:rPr>
              <a:t>-infectious</a:t>
            </a:r>
            <a:r>
              <a:rPr sz="2800" spc="-155" dirty="0">
                <a:latin typeface="Arial"/>
                <a:cs typeface="Arial"/>
              </a:rPr>
              <a:t> </a:t>
            </a:r>
            <a:r>
              <a:rPr sz="2800" spc="-200" dirty="0">
                <a:latin typeface="Arial"/>
                <a:cs typeface="Arial"/>
              </a:rPr>
              <a:t>diseases</a:t>
            </a:r>
            <a:endParaRPr sz="2800">
              <a:latin typeface="Arial"/>
              <a:cs typeface="Arial"/>
            </a:endParaRPr>
          </a:p>
          <a:p>
            <a:pPr marL="3670300">
              <a:lnSpc>
                <a:spcPct val="100000"/>
              </a:lnSpc>
              <a:spcBef>
                <a:spcPts val="700"/>
              </a:spcBef>
            </a:pPr>
            <a:r>
              <a:rPr sz="2800" spc="-95" dirty="0">
                <a:latin typeface="Arial"/>
                <a:cs typeface="Arial"/>
              </a:rPr>
              <a:t>-congenital</a:t>
            </a:r>
            <a:r>
              <a:rPr sz="2800" spc="-160" dirty="0">
                <a:latin typeface="Arial"/>
                <a:cs typeface="Arial"/>
              </a:rPr>
              <a:t> </a:t>
            </a:r>
            <a:r>
              <a:rPr sz="2800" spc="-130" dirty="0">
                <a:latin typeface="Arial"/>
                <a:cs typeface="Arial"/>
              </a:rPr>
              <a:t>anomalies</a:t>
            </a:r>
            <a:endParaRPr sz="28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700"/>
              </a:spcBef>
            </a:pPr>
            <a:r>
              <a:rPr sz="4200" spc="-135" baseline="5952" dirty="0">
                <a:latin typeface="Symbol"/>
                <a:cs typeface="Symbol"/>
              </a:rPr>
              <a:t></a:t>
            </a:r>
            <a:r>
              <a:rPr sz="2800" spc="-90" dirty="0">
                <a:latin typeface="Arial"/>
                <a:cs typeface="Arial"/>
              </a:rPr>
              <a:t>Incidence </a:t>
            </a:r>
            <a:r>
              <a:rPr sz="2800" spc="-5" dirty="0">
                <a:latin typeface="Arial"/>
                <a:cs typeface="Arial"/>
              </a:rPr>
              <a:t>of </a:t>
            </a:r>
            <a:r>
              <a:rPr sz="2800" spc="-100" dirty="0">
                <a:latin typeface="Arial"/>
                <a:cs typeface="Arial"/>
              </a:rPr>
              <a:t>cerebral </a:t>
            </a:r>
            <a:r>
              <a:rPr sz="2800" spc="-155" dirty="0">
                <a:latin typeface="Arial"/>
                <a:cs typeface="Arial"/>
              </a:rPr>
              <a:t>palsy </a:t>
            </a:r>
            <a:r>
              <a:rPr sz="2800" spc="-114" dirty="0">
                <a:latin typeface="Arial"/>
                <a:cs typeface="Arial"/>
              </a:rPr>
              <a:t>are </a:t>
            </a:r>
            <a:r>
              <a:rPr sz="2800" spc="-125" dirty="0">
                <a:latin typeface="Arial"/>
                <a:cs typeface="Arial"/>
              </a:rPr>
              <a:t>4-6 </a:t>
            </a:r>
            <a:r>
              <a:rPr sz="2800" spc="-85" dirty="0">
                <a:latin typeface="Arial"/>
                <a:cs typeface="Arial"/>
              </a:rPr>
              <a:t>times</a:t>
            </a:r>
            <a:r>
              <a:rPr sz="2800" spc="-450" dirty="0">
                <a:latin typeface="Arial"/>
                <a:cs typeface="Arial"/>
              </a:rPr>
              <a:t> </a:t>
            </a:r>
            <a:r>
              <a:rPr sz="2800" spc="-90" dirty="0">
                <a:latin typeface="Arial"/>
                <a:cs typeface="Arial"/>
              </a:rPr>
              <a:t>higher.</a:t>
            </a:r>
            <a:endParaRPr sz="2800">
              <a:latin typeface="Arial"/>
              <a:cs typeface="Arial"/>
            </a:endParaRPr>
          </a:p>
          <a:p>
            <a:pPr marL="755650" marR="5080" indent="-285750">
              <a:lnSpc>
                <a:spcPct val="100000"/>
              </a:lnSpc>
              <a:spcBef>
                <a:spcPts val="690"/>
              </a:spcBef>
            </a:pPr>
            <a:r>
              <a:rPr sz="4200" spc="-120" baseline="5952" dirty="0">
                <a:latin typeface="Symbol"/>
                <a:cs typeface="Symbol"/>
              </a:rPr>
              <a:t></a:t>
            </a:r>
            <a:r>
              <a:rPr sz="2800" spc="-80" dirty="0">
                <a:latin typeface="Arial"/>
                <a:cs typeface="Arial"/>
              </a:rPr>
              <a:t>Subtle </a:t>
            </a:r>
            <a:r>
              <a:rPr sz="2800" spc="-60" dirty="0">
                <a:latin typeface="Arial"/>
                <a:cs typeface="Arial"/>
              </a:rPr>
              <a:t>impairment </a:t>
            </a:r>
            <a:r>
              <a:rPr sz="2800" spc="-5" dirty="0">
                <a:latin typeface="Arial"/>
                <a:cs typeface="Arial"/>
              </a:rPr>
              <a:t>of </a:t>
            </a:r>
            <a:r>
              <a:rPr sz="2800" spc="-90" dirty="0">
                <a:latin typeface="Arial"/>
                <a:cs typeface="Arial"/>
              </a:rPr>
              <a:t>cognitive </a:t>
            </a:r>
            <a:r>
              <a:rPr sz="2800" spc="-95" dirty="0">
                <a:latin typeface="Arial"/>
                <a:cs typeface="Arial"/>
              </a:rPr>
              <a:t>performance</a:t>
            </a:r>
            <a:r>
              <a:rPr sz="2800" spc="-455" dirty="0">
                <a:latin typeface="Arial"/>
                <a:cs typeface="Arial"/>
              </a:rPr>
              <a:t> </a:t>
            </a:r>
            <a:r>
              <a:rPr sz="2800" spc="-135" dirty="0">
                <a:latin typeface="Arial"/>
                <a:cs typeface="Arial"/>
              </a:rPr>
              <a:t>and  </a:t>
            </a:r>
            <a:r>
              <a:rPr sz="2800" spc="-95" dirty="0">
                <a:latin typeface="Arial"/>
                <a:cs typeface="Arial"/>
              </a:rPr>
              <a:t>educational</a:t>
            </a:r>
            <a:r>
              <a:rPr sz="2800" spc="-155" dirty="0">
                <a:latin typeface="Arial"/>
                <a:cs typeface="Arial"/>
              </a:rPr>
              <a:t> </a:t>
            </a:r>
            <a:r>
              <a:rPr sz="2800" spc="-105" dirty="0">
                <a:latin typeface="Arial"/>
                <a:cs typeface="Arial"/>
              </a:rPr>
              <a:t>underachievement.</a:t>
            </a:r>
            <a:endParaRPr sz="2800">
              <a:latin typeface="Arial"/>
              <a:cs typeface="Arial"/>
            </a:endParaRPr>
          </a:p>
          <a:p>
            <a:pPr marL="355600" marR="53975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229" dirty="0">
                <a:solidFill>
                  <a:srgbClr val="FF0000"/>
                </a:solidFill>
                <a:latin typeface="Arial"/>
                <a:cs typeface="Arial"/>
              </a:rPr>
              <a:t>Long </a:t>
            </a:r>
            <a:r>
              <a:rPr sz="3200" spc="-20" dirty="0">
                <a:solidFill>
                  <a:srgbClr val="FF0000"/>
                </a:solidFill>
                <a:latin typeface="Arial"/>
                <a:cs typeface="Arial"/>
              </a:rPr>
              <a:t>term </a:t>
            </a:r>
            <a:r>
              <a:rPr sz="3200" spc="-105" dirty="0">
                <a:solidFill>
                  <a:srgbClr val="FF0000"/>
                </a:solidFill>
                <a:latin typeface="Arial"/>
                <a:cs typeface="Arial"/>
              </a:rPr>
              <a:t>complications- </a:t>
            </a:r>
            <a:r>
              <a:rPr sz="3200" spc="-155" dirty="0">
                <a:latin typeface="Arial"/>
                <a:cs typeface="Arial"/>
              </a:rPr>
              <a:t>increased </a:t>
            </a:r>
            <a:r>
              <a:rPr sz="3200" spc="-114" dirty="0">
                <a:latin typeface="Arial"/>
                <a:cs typeface="Arial"/>
              </a:rPr>
              <a:t>risk </a:t>
            </a:r>
            <a:r>
              <a:rPr sz="3200" dirty="0">
                <a:latin typeface="Arial"/>
                <a:cs typeface="Arial"/>
              </a:rPr>
              <a:t>of  </a:t>
            </a:r>
            <a:r>
              <a:rPr sz="3200" spc="-110" dirty="0">
                <a:latin typeface="Arial"/>
                <a:cs typeface="Arial"/>
              </a:rPr>
              <a:t>coronary </a:t>
            </a:r>
            <a:r>
              <a:rPr sz="3200" spc="-65" dirty="0">
                <a:latin typeface="Arial"/>
                <a:cs typeface="Arial"/>
              </a:rPr>
              <a:t>heart </a:t>
            </a:r>
            <a:r>
              <a:rPr sz="3200" spc="-190" dirty="0">
                <a:latin typeface="Arial"/>
                <a:cs typeface="Arial"/>
              </a:rPr>
              <a:t>disease, </a:t>
            </a:r>
            <a:r>
              <a:rPr sz="3200" spc="-100" dirty="0">
                <a:latin typeface="Arial"/>
                <a:cs typeface="Arial"/>
              </a:rPr>
              <a:t>hypertension, </a:t>
            </a:r>
            <a:r>
              <a:rPr sz="3200" spc="-70" dirty="0">
                <a:latin typeface="Arial"/>
                <a:cs typeface="Arial"/>
              </a:rPr>
              <a:t>type</a:t>
            </a:r>
            <a:r>
              <a:rPr sz="3200" spc="-370" dirty="0">
                <a:latin typeface="Arial"/>
                <a:cs typeface="Arial"/>
              </a:rPr>
              <a:t> </a:t>
            </a:r>
            <a:r>
              <a:rPr sz="3200" spc="-90" dirty="0">
                <a:latin typeface="Arial"/>
                <a:cs typeface="Arial"/>
              </a:rPr>
              <a:t>II  </a:t>
            </a:r>
            <a:r>
              <a:rPr sz="3200" spc="-125" dirty="0">
                <a:latin typeface="Arial"/>
                <a:cs typeface="Arial"/>
              </a:rPr>
              <a:t>diabetes </a:t>
            </a:r>
            <a:r>
              <a:rPr sz="3200" spc="-75" dirty="0">
                <a:latin typeface="Arial"/>
                <a:cs typeface="Arial"/>
              </a:rPr>
              <a:t>mellitus, </a:t>
            </a:r>
            <a:r>
              <a:rPr sz="3200" spc="-120" dirty="0">
                <a:latin typeface="Arial"/>
                <a:cs typeface="Arial"/>
              </a:rPr>
              <a:t>dyslipidaemia </a:t>
            </a:r>
            <a:r>
              <a:rPr sz="3200" spc="-150" dirty="0">
                <a:latin typeface="Arial"/>
                <a:cs typeface="Arial"/>
              </a:rPr>
              <a:t>and</a:t>
            </a:r>
            <a:r>
              <a:rPr sz="3200" spc="-385" dirty="0">
                <a:latin typeface="Arial"/>
                <a:cs typeface="Arial"/>
              </a:rPr>
              <a:t> </a:t>
            </a:r>
            <a:r>
              <a:rPr sz="3200" spc="-95" dirty="0">
                <a:latin typeface="Arial"/>
                <a:cs typeface="Arial"/>
              </a:rPr>
              <a:t>stroke.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ransition>
    <p:zoom dir="in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4020" y="284479"/>
            <a:ext cx="57111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62429"/>
            <a:ext cx="8442325" cy="2382520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20" dirty="0">
                <a:solidFill>
                  <a:srgbClr val="FF0000"/>
                </a:solidFill>
                <a:latin typeface="Arial"/>
                <a:cs typeface="Arial"/>
              </a:rPr>
              <a:t>Neonatal</a:t>
            </a:r>
            <a:r>
              <a:rPr sz="3200" spc="-18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spc="-75" dirty="0">
                <a:solidFill>
                  <a:srgbClr val="FF0000"/>
                </a:solidFill>
                <a:latin typeface="Arial"/>
                <a:cs typeface="Arial"/>
              </a:rPr>
              <a:t>period-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55" dirty="0">
                <a:latin typeface="Arial"/>
                <a:cs typeface="Arial"/>
              </a:rPr>
              <a:t>increased </a:t>
            </a:r>
            <a:r>
              <a:rPr sz="3200" spc="-130" dirty="0">
                <a:latin typeface="Arial"/>
                <a:cs typeface="Arial"/>
              </a:rPr>
              <a:t>incidence</a:t>
            </a:r>
            <a:r>
              <a:rPr sz="3200" spc="-195" dirty="0">
                <a:latin typeface="Arial"/>
                <a:cs typeface="Arial"/>
              </a:rPr>
              <a:t> </a:t>
            </a:r>
            <a:r>
              <a:rPr sz="3200" spc="-40" dirty="0">
                <a:latin typeface="Arial"/>
                <a:cs typeface="Arial"/>
              </a:rPr>
              <a:t>of-</a:t>
            </a:r>
            <a:endParaRPr sz="3200">
              <a:latin typeface="Arial"/>
              <a:cs typeface="Arial"/>
            </a:endParaRPr>
          </a:p>
          <a:p>
            <a:pPr marL="1841500">
              <a:lnSpc>
                <a:spcPct val="100000"/>
              </a:lnSpc>
              <a:spcBef>
                <a:spcPts val="800"/>
              </a:spcBef>
            </a:pPr>
            <a:r>
              <a:rPr sz="3200" spc="-155" dirty="0">
                <a:latin typeface="Arial"/>
                <a:cs typeface="Arial"/>
              </a:rPr>
              <a:t>-Hypoxic ischemic</a:t>
            </a:r>
            <a:r>
              <a:rPr sz="3200" spc="-190" dirty="0">
                <a:latin typeface="Arial"/>
                <a:cs typeface="Arial"/>
              </a:rPr>
              <a:t> </a:t>
            </a:r>
            <a:r>
              <a:rPr sz="3200" spc="-125" dirty="0">
                <a:latin typeface="Arial"/>
                <a:cs typeface="Arial"/>
              </a:rPr>
              <a:t>encephalopathy</a:t>
            </a:r>
            <a:endParaRPr sz="3200">
              <a:latin typeface="Arial"/>
              <a:cs typeface="Arial"/>
            </a:endParaRPr>
          </a:p>
          <a:p>
            <a:pPr marL="1841500">
              <a:lnSpc>
                <a:spcPct val="100000"/>
              </a:lnSpc>
              <a:spcBef>
                <a:spcPts val="800"/>
              </a:spcBef>
            </a:pPr>
            <a:r>
              <a:rPr sz="3200" spc="-125" dirty="0">
                <a:latin typeface="Arial"/>
                <a:cs typeface="Arial"/>
              </a:rPr>
              <a:t>-Persistent </a:t>
            </a:r>
            <a:r>
              <a:rPr sz="3200" spc="-35" dirty="0">
                <a:latin typeface="Arial"/>
                <a:cs typeface="Arial"/>
              </a:rPr>
              <a:t>fetal </a:t>
            </a:r>
            <a:r>
              <a:rPr sz="3200" spc="-75" dirty="0">
                <a:latin typeface="Arial"/>
                <a:cs typeface="Arial"/>
              </a:rPr>
              <a:t>circulation</a:t>
            </a:r>
            <a:r>
              <a:rPr sz="3200" spc="-345" dirty="0">
                <a:latin typeface="Arial"/>
                <a:cs typeface="Arial"/>
              </a:rPr>
              <a:t> </a:t>
            </a:r>
            <a:r>
              <a:rPr sz="3200" spc="-100" dirty="0">
                <a:latin typeface="Arial"/>
                <a:cs typeface="Arial"/>
              </a:rPr>
              <a:t>insufficiency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ransition>
    <p:zoom dir="in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633220"/>
            <a:ext cx="7876540" cy="41287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226060" indent="-342900" algn="just">
              <a:lnSpc>
                <a:spcPct val="100000"/>
              </a:lnSpc>
              <a:spcBef>
                <a:spcPts val="100"/>
              </a:spcBef>
            </a:pPr>
            <a:r>
              <a:rPr sz="3200" spc="-210" dirty="0">
                <a:latin typeface="Arial"/>
                <a:cs typeface="Arial"/>
              </a:rPr>
              <a:t>They </a:t>
            </a:r>
            <a:r>
              <a:rPr sz="3200" spc="-175" dirty="0">
                <a:latin typeface="Arial"/>
                <a:cs typeface="Arial"/>
              </a:rPr>
              <a:t>have </a:t>
            </a:r>
            <a:r>
              <a:rPr sz="3200" spc="-25" dirty="0">
                <a:latin typeface="Arial"/>
                <a:cs typeface="Arial"/>
              </a:rPr>
              <a:t>difficulty </a:t>
            </a:r>
            <a:r>
              <a:rPr sz="3200" spc="-40" dirty="0">
                <a:latin typeface="Arial"/>
                <a:cs typeface="Arial"/>
              </a:rPr>
              <a:t>in </a:t>
            </a:r>
            <a:r>
              <a:rPr sz="3200" spc="-65" dirty="0">
                <a:latin typeface="Arial"/>
                <a:cs typeface="Arial"/>
              </a:rPr>
              <a:t>temperature </a:t>
            </a:r>
            <a:r>
              <a:rPr sz="3200" spc="-80" dirty="0">
                <a:latin typeface="Arial"/>
                <a:cs typeface="Arial"/>
              </a:rPr>
              <a:t>regulation  </a:t>
            </a:r>
            <a:r>
              <a:rPr sz="3200" spc="-210" dirty="0">
                <a:latin typeface="Arial"/>
                <a:cs typeface="Arial"/>
              </a:rPr>
              <a:t>because </a:t>
            </a:r>
            <a:r>
              <a:rPr sz="3200" spc="-5" dirty="0">
                <a:latin typeface="Arial"/>
                <a:cs typeface="Arial"/>
              </a:rPr>
              <a:t>of </a:t>
            </a:r>
            <a:r>
              <a:rPr sz="3200" spc="-140" dirty="0">
                <a:latin typeface="Arial"/>
                <a:cs typeface="Arial"/>
              </a:rPr>
              <a:t>absent </a:t>
            </a:r>
            <a:r>
              <a:rPr sz="3200" spc="-55" dirty="0">
                <a:latin typeface="Arial"/>
                <a:cs typeface="Arial"/>
              </a:rPr>
              <a:t>brown </a:t>
            </a:r>
            <a:r>
              <a:rPr sz="3200" dirty="0">
                <a:latin typeface="Arial"/>
                <a:cs typeface="Arial"/>
              </a:rPr>
              <a:t>fat </a:t>
            </a:r>
            <a:r>
              <a:rPr sz="3200" spc="-150" dirty="0">
                <a:latin typeface="Arial"/>
                <a:cs typeface="Arial"/>
              </a:rPr>
              <a:t>and </a:t>
            </a:r>
            <a:r>
              <a:rPr sz="3200" spc="-135" dirty="0">
                <a:latin typeface="Arial"/>
                <a:cs typeface="Arial"/>
              </a:rPr>
              <a:t>small</a:t>
            </a:r>
            <a:r>
              <a:rPr sz="3200" spc="-675" dirty="0">
                <a:latin typeface="Arial"/>
                <a:cs typeface="Arial"/>
              </a:rPr>
              <a:t> </a:t>
            </a:r>
            <a:r>
              <a:rPr sz="3200" spc="-120" dirty="0">
                <a:latin typeface="Arial"/>
                <a:cs typeface="Arial"/>
              </a:rPr>
              <a:t>body  </a:t>
            </a:r>
            <a:r>
              <a:rPr sz="3200" spc="-270" dirty="0">
                <a:latin typeface="Arial"/>
                <a:cs typeface="Arial"/>
              </a:rPr>
              <a:t>mass </a:t>
            </a:r>
            <a:r>
              <a:rPr sz="3200" spc="-70" dirty="0">
                <a:latin typeface="Arial"/>
                <a:cs typeface="Arial"/>
              </a:rPr>
              <a:t>relative </a:t>
            </a:r>
            <a:r>
              <a:rPr sz="3200" spc="40" dirty="0">
                <a:latin typeface="Arial"/>
                <a:cs typeface="Arial"/>
              </a:rPr>
              <a:t>to </a:t>
            </a:r>
            <a:r>
              <a:rPr sz="3200" spc="-150" dirty="0">
                <a:latin typeface="Arial"/>
                <a:cs typeface="Arial"/>
              </a:rPr>
              <a:t>surface</a:t>
            </a:r>
            <a:r>
              <a:rPr sz="3200" spc="-395" dirty="0">
                <a:latin typeface="Arial"/>
                <a:cs typeface="Arial"/>
              </a:rPr>
              <a:t> </a:t>
            </a:r>
            <a:r>
              <a:rPr sz="3200" spc="-150" dirty="0">
                <a:latin typeface="Arial"/>
                <a:cs typeface="Arial"/>
              </a:rPr>
              <a:t>area.</a:t>
            </a:r>
            <a:endParaRPr sz="3200">
              <a:latin typeface="Arial"/>
              <a:cs typeface="Arial"/>
            </a:endParaRPr>
          </a:p>
          <a:p>
            <a:pPr marL="355600" marR="913130" indent="-342900">
              <a:lnSpc>
                <a:spcPct val="100000"/>
              </a:lnSpc>
              <a:spcBef>
                <a:spcPts val="790"/>
              </a:spcBef>
            </a:pPr>
            <a:r>
              <a:rPr sz="3200" spc="-275" dirty="0">
                <a:latin typeface="Arial"/>
                <a:cs typeface="Arial"/>
              </a:rPr>
              <a:t>Lack </a:t>
            </a:r>
            <a:r>
              <a:rPr sz="3200" spc="-5" dirty="0">
                <a:latin typeface="Arial"/>
                <a:cs typeface="Arial"/>
              </a:rPr>
              <a:t>of </a:t>
            </a:r>
            <a:r>
              <a:rPr sz="3200" spc="-165" dirty="0">
                <a:latin typeface="Arial"/>
                <a:cs typeface="Arial"/>
              </a:rPr>
              <a:t>glycogen </a:t>
            </a:r>
            <a:r>
              <a:rPr sz="3200" spc="-130" dirty="0">
                <a:latin typeface="Arial"/>
                <a:cs typeface="Arial"/>
              </a:rPr>
              <a:t>stores </a:t>
            </a:r>
            <a:r>
              <a:rPr sz="3200" spc="-175" dirty="0">
                <a:latin typeface="Arial"/>
                <a:cs typeface="Arial"/>
              </a:rPr>
              <a:t>may </a:t>
            </a:r>
            <a:r>
              <a:rPr sz="3200" spc="-145" dirty="0">
                <a:latin typeface="Arial"/>
                <a:cs typeface="Arial"/>
              </a:rPr>
              <a:t>predispose</a:t>
            </a:r>
            <a:r>
              <a:rPr sz="3200" spc="-315" dirty="0">
                <a:latin typeface="Arial"/>
                <a:cs typeface="Arial"/>
              </a:rPr>
              <a:t> </a:t>
            </a:r>
            <a:r>
              <a:rPr sz="3200" spc="35" dirty="0">
                <a:latin typeface="Arial"/>
                <a:cs typeface="Arial"/>
              </a:rPr>
              <a:t>to  </a:t>
            </a:r>
            <a:r>
              <a:rPr sz="3200" spc="-140" dirty="0">
                <a:latin typeface="Arial"/>
                <a:cs typeface="Arial"/>
              </a:rPr>
              <a:t>hypoglycemia</a:t>
            </a:r>
            <a:endParaRPr sz="32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800"/>
              </a:spcBef>
            </a:pPr>
            <a:r>
              <a:rPr sz="3200" spc="-160" dirty="0">
                <a:latin typeface="Arial"/>
                <a:cs typeface="Arial"/>
              </a:rPr>
              <a:t>Chronic </a:t>
            </a:r>
            <a:r>
              <a:rPr sz="3200" spc="-40" dirty="0">
                <a:latin typeface="Arial"/>
                <a:cs typeface="Arial"/>
              </a:rPr>
              <a:t>intrauterine </a:t>
            </a:r>
            <a:r>
              <a:rPr sz="3200" spc="-130" dirty="0">
                <a:latin typeface="Arial"/>
                <a:cs typeface="Arial"/>
              </a:rPr>
              <a:t>hypoxia </a:t>
            </a:r>
            <a:r>
              <a:rPr sz="3200" spc="-175" dirty="0">
                <a:latin typeface="Arial"/>
                <a:cs typeface="Arial"/>
              </a:rPr>
              <a:t>may </a:t>
            </a:r>
            <a:r>
              <a:rPr sz="3200" spc="-130" dirty="0">
                <a:latin typeface="Arial"/>
                <a:cs typeface="Arial"/>
              </a:rPr>
              <a:t>lead </a:t>
            </a:r>
            <a:r>
              <a:rPr sz="3200" spc="35" dirty="0">
                <a:latin typeface="Arial"/>
                <a:cs typeface="Arial"/>
              </a:rPr>
              <a:t>to  </a:t>
            </a:r>
            <a:r>
              <a:rPr sz="3200" spc="-100" dirty="0">
                <a:latin typeface="Arial"/>
                <a:cs typeface="Arial"/>
              </a:rPr>
              <a:t>polycythemia, </a:t>
            </a:r>
            <a:r>
              <a:rPr sz="3200" spc="-105" dirty="0">
                <a:latin typeface="Arial"/>
                <a:cs typeface="Arial"/>
              </a:rPr>
              <a:t>necrotizing </a:t>
            </a:r>
            <a:r>
              <a:rPr sz="3200" spc="-70" dirty="0">
                <a:latin typeface="Arial"/>
                <a:cs typeface="Arial"/>
              </a:rPr>
              <a:t>enterocolitis,</a:t>
            </a:r>
            <a:r>
              <a:rPr sz="3200" spc="-265" dirty="0">
                <a:latin typeface="Arial"/>
                <a:cs typeface="Arial"/>
              </a:rPr>
              <a:t> </a:t>
            </a:r>
            <a:r>
              <a:rPr sz="3200" spc="-35" dirty="0">
                <a:latin typeface="Arial"/>
                <a:cs typeface="Arial"/>
              </a:rPr>
              <a:t>other  </a:t>
            </a:r>
            <a:r>
              <a:rPr sz="3200" spc="-90" dirty="0">
                <a:latin typeface="Arial"/>
                <a:cs typeface="Arial"/>
              </a:rPr>
              <a:t>metabolic</a:t>
            </a:r>
            <a:r>
              <a:rPr sz="3200" spc="-175" dirty="0">
                <a:latin typeface="Arial"/>
                <a:cs typeface="Arial"/>
              </a:rPr>
              <a:t> </a:t>
            </a:r>
            <a:r>
              <a:rPr sz="3200" spc="-95" dirty="0">
                <a:latin typeface="Arial"/>
                <a:cs typeface="Arial"/>
              </a:rPr>
              <a:t>abnormalities.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ransition>
    <p:zoom dir="in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74390" y="497840"/>
            <a:ext cx="226822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i="0" spc="-434" dirty="0">
                <a:latin typeface="Arial"/>
                <a:cs typeface="Arial"/>
              </a:rPr>
              <a:t>Prognosis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2222500"/>
            <a:ext cx="7780020" cy="21780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Mortality </a:t>
            </a:r>
            <a:r>
              <a:rPr sz="3200" spc="-185" dirty="0">
                <a:latin typeface="Arial"/>
                <a:cs typeface="Arial"/>
              </a:rPr>
              <a:t>increases </a:t>
            </a:r>
            <a:r>
              <a:rPr sz="3200" spc="15" dirty="0">
                <a:latin typeface="Arial"/>
                <a:cs typeface="Arial"/>
              </a:rPr>
              <a:t>with</a:t>
            </a:r>
            <a:r>
              <a:rPr sz="3200" spc="-355" dirty="0">
                <a:latin typeface="Arial"/>
                <a:cs typeface="Arial"/>
              </a:rPr>
              <a:t> </a:t>
            </a:r>
            <a:r>
              <a:rPr sz="3200" spc="-45" dirty="0">
                <a:latin typeface="Arial"/>
                <a:cs typeface="Arial"/>
              </a:rPr>
              <a:t>prematurity.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sz="47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3200" spc="-105" dirty="0">
                <a:latin typeface="Arial"/>
                <a:cs typeface="Arial"/>
              </a:rPr>
              <a:t>Neurodevelopmental </a:t>
            </a:r>
            <a:r>
              <a:rPr sz="3200" spc="-65" dirty="0">
                <a:latin typeface="Arial"/>
                <a:cs typeface="Arial"/>
              </a:rPr>
              <a:t>morbidities </a:t>
            </a:r>
            <a:r>
              <a:rPr sz="3200" spc="-130" dirty="0">
                <a:latin typeface="Arial"/>
                <a:cs typeface="Arial"/>
              </a:rPr>
              <a:t>are </a:t>
            </a:r>
            <a:r>
              <a:rPr sz="3200" spc="-210" dirty="0">
                <a:latin typeface="Arial"/>
                <a:cs typeface="Arial"/>
              </a:rPr>
              <a:t>seen</a:t>
            </a:r>
            <a:r>
              <a:rPr sz="3200" spc="-420" dirty="0">
                <a:latin typeface="Arial"/>
                <a:cs typeface="Arial"/>
              </a:rPr>
              <a:t> </a:t>
            </a:r>
            <a:r>
              <a:rPr sz="3200" spc="-130" dirty="0">
                <a:latin typeface="Arial"/>
                <a:cs typeface="Arial"/>
              </a:rPr>
              <a:t>5-  </a:t>
            </a:r>
            <a:r>
              <a:rPr sz="3200" spc="-165" dirty="0">
                <a:latin typeface="Arial"/>
                <a:cs typeface="Arial"/>
              </a:rPr>
              <a:t>10 </a:t>
            </a:r>
            <a:r>
              <a:rPr sz="3200" spc="-95" dirty="0">
                <a:latin typeface="Arial"/>
                <a:cs typeface="Arial"/>
              </a:rPr>
              <a:t>times </a:t>
            </a:r>
            <a:r>
              <a:rPr sz="3200" spc="-90" dirty="0">
                <a:latin typeface="Arial"/>
                <a:cs typeface="Arial"/>
              </a:rPr>
              <a:t>more </a:t>
            </a:r>
            <a:r>
              <a:rPr sz="3200" spc="-30" dirty="0">
                <a:latin typeface="Arial"/>
                <a:cs typeface="Arial"/>
              </a:rPr>
              <a:t>often </a:t>
            </a:r>
            <a:r>
              <a:rPr sz="3200" spc="-40" dirty="0">
                <a:latin typeface="Arial"/>
                <a:cs typeface="Arial"/>
              </a:rPr>
              <a:t>in </a:t>
            </a:r>
            <a:r>
              <a:rPr sz="3200" spc="-355" dirty="0">
                <a:latin typeface="Arial"/>
                <a:cs typeface="Arial"/>
              </a:rPr>
              <a:t>IUGR</a:t>
            </a:r>
            <a:r>
              <a:rPr sz="3200" spc="-620" dirty="0">
                <a:latin typeface="Arial"/>
                <a:cs typeface="Arial"/>
              </a:rPr>
              <a:t> </a:t>
            </a:r>
            <a:r>
              <a:rPr sz="3200" spc="-80" dirty="0">
                <a:latin typeface="Arial"/>
                <a:cs typeface="Arial"/>
              </a:rPr>
              <a:t>infants.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ransition>
    <p:zoom dir="in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zoom dir="in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10739" y="497840"/>
            <a:ext cx="491617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i="0" spc="-254" dirty="0">
                <a:latin typeface="Arial"/>
                <a:cs typeface="Arial"/>
              </a:rPr>
              <a:t>Normal </a:t>
            </a:r>
            <a:r>
              <a:rPr b="1" i="0" spc="-260" dirty="0">
                <a:latin typeface="Arial"/>
                <a:cs typeface="Arial"/>
              </a:rPr>
              <a:t>Fetal</a:t>
            </a:r>
            <a:r>
              <a:rPr b="1" i="0" spc="-285" dirty="0">
                <a:latin typeface="Arial"/>
                <a:cs typeface="Arial"/>
              </a:rPr>
              <a:t> </a:t>
            </a:r>
            <a:r>
              <a:rPr b="1" i="0" spc="-254" dirty="0">
                <a:latin typeface="Arial"/>
                <a:cs typeface="Arial"/>
              </a:rPr>
              <a:t>Growth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9609" y="1531620"/>
            <a:ext cx="7287259" cy="23812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207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10" dirty="0">
                <a:latin typeface="Arial"/>
                <a:cs typeface="Arial"/>
              </a:rPr>
              <a:t>Normal </a:t>
            </a:r>
            <a:r>
              <a:rPr sz="3200" spc="-35" dirty="0">
                <a:latin typeface="Arial"/>
                <a:cs typeface="Arial"/>
              </a:rPr>
              <a:t>fetal </a:t>
            </a:r>
            <a:r>
              <a:rPr sz="3200" spc="-45" dirty="0">
                <a:latin typeface="Arial"/>
                <a:cs typeface="Arial"/>
              </a:rPr>
              <a:t>growth </a:t>
            </a:r>
            <a:r>
              <a:rPr sz="3200" spc="-165" dirty="0">
                <a:latin typeface="Arial"/>
                <a:cs typeface="Arial"/>
              </a:rPr>
              <a:t>is </a:t>
            </a:r>
            <a:r>
              <a:rPr sz="3200" spc="-125" dirty="0">
                <a:latin typeface="Arial"/>
                <a:cs typeface="Arial"/>
              </a:rPr>
              <a:t>characterized </a:t>
            </a:r>
            <a:r>
              <a:rPr sz="3200" spc="-130" dirty="0">
                <a:latin typeface="Arial"/>
                <a:cs typeface="Arial"/>
              </a:rPr>
              <a:t>by </a:t>
            </a:r>
            <a:r>
              <a:rPr sz="3200" spc="-13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spc="-85" dirty="0">
                <a:solidFill>
                  <a:srgbClr val="FF0000"/>
                </a:solidFill>
                <a:latin typeface="Arial"/>
                <a:cs typeface="Arial"/>
              </a:rPr>
              <a:t>cellular </a:t>
            </a:r>
            <a:r>
              <a:rPr sz="3200" spc="-130" dirty="0">
                <a:solidFill>
                  <a:srgbClr val="FF0000"/>
                </a:solidFill>
                <a:latin typeface="Arial"/>
                <a:cs typeface="Arial"/>
              </a:rPr>
              <a:t>hyperplasia </a:t>
            </a:r>
            <a:r>
              <a:rPr sz="3200" spc="-50" dirty="0">
                <a:latin typeface="Arial"/>
                <a:cs typeface="Arial"/>
              </a:rPr>
              <a:t>followed </a:t>
            </a:r>
            <a:r>
              <a:rPr sz="3200" spc="-130" dirty="0">
                <a:latin typeface="Arial"/>
                <a:cs typeface="Arial"/>
              </a:rPr>
              <a:t>by </a:t>
            </a:r>
            <a:r>
              <a:rPr sz="3200" spc="-130" dirty="0">
                <a:solidFill>
                  <a:srgbClr val="FF0000"/>
                </a:solidFill>
                <a:latin typeface="Arial"/>
                <a:cs typeface="Arial"/>
              </a:rPr>
              <a:t> hyperplasia </a:t>
            </a:r>
            <a:r>
              <a:rPr sz="3200" spc="-150" dirty="0">
                <a:solidFill>
                  <a:srgbClr val="FF0000"/>
                </a:solidFill>
                <a:latin typeface="Arial"/>
                <a:cs typeface="Arial"/>
              </a:rPr>
              <a:t>and </a:t>
            </a:r>
            <a:r>
              <a:rPr sz="3200" spc="-70" dirty="0">
                <a:solidFill>
                  <a:srgbClr val="FF0000"/>
                </a:solidFill>
                <a:latin typeface="Arial"/>
                <a:cs typeface="Arial"/>
              </a:rPr>
              <a:t>hypertrophy </a:t>
            </a:r>
            <a:r>
              <a:rPr sz="3200" spc="-150" dirty="0">
                <a:latin typeface="Arial"/>
                <a:cs typeface="Arial"/>
              </a:rPr>
              <a:t>and </a:t>
            </a:r>
            <a:r>
              <a:rPr sz="3200" spc="-90" dirty="0">
                <a:latin typeface="Arial"/>
                <a:cs typeface="Arial"/>
              </a:rPr>
              <a:t>lastly</a:t>
            </a:r>
            <a:r>
              <a:rPr sz="3200" spc="-370" dirty="0">
                <a:latin typeface="Arial"/>
                <a:cs typeface="Arial"/>
              </a:rPr>
              <a:t> </a:t>
            </a:r>
            <a:r>
              <a:rPr sz="3200" spc="-130" dirty="0">
                <a:latin typeface="Arial"/>
                <a:cs typeface="Arial"/>
              </a:rPr>
              <a:t>by </a:t>
            </a:r>
            <a:r>
              <a:rPr sz="3200" spc="-13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spc="-70" dirty="0">
                <a:solidFill>
                  <a:srgbClr val="FF0000"/>
                </a:solidFill>
                <a:latin typeface="Arial"/>
                <a:cs typeface="Arial"/>
              </a:rPr>
              <a:t>hypertrophy</a:t>
            </a:r>
            <a:r>
              <a:rPr sz="3200" spc="-16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spc="-120" dirty="0">
                <a:latin typeface="Arial"/>
                <a:cs typeface="Arial"/>
              </a:rPr>
              <a:t>alone.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28369" y="4302228"/>
            <a:ext cx="7214870" cy="20520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zoom dir="in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52550" y="497840"/>
            <a:ext cx="643064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i="0" spc="-145" dirty="0">
                <a:solidFill>
                  <a:srgbClr val="000000"/>
                </a:solidFill>
                <a:latin typeface="Arial"/>
                <a:cs typeface="Arial"/>
              </a:rPr>
              <a:t>Normal </a:t>
            </a:r>
            <a:r>
              <a:rPr i="0" spc="-65" dirty="0">
                <a:solidFill>
                  <a:srgbClr val="000000"/>
                </a:solidFill>
                <a:latin typeface="Arial"/>
                <a:cs typeface="Arial"/>
              </a:rPr>
              <a:t>Intrauterine</a:t>
            </a:r>
            <a:r>
              <a:rPr i="0" spc="-3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spc="-105" dirty="0">
                <a:solidFill>
                  <a:srgbClr val="000000"/>
                </a:solidFill>
                <a:latin typeface="Arial"/>
                <a:cs typeface="Arial"/>
              </a:rPr>
              <a:t>Growth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14629" y="1524000"/>
          <a:ext cx="8714740" cy="37382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14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77520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50"/>
                        </a:spcBef>
                        <a:tabLst>
                          <a:tab pos="2994025" algn="l"/>
                          <a:tab pos="5899785" algn="l"/>
                        </a:tabLst>
                      </a:pPr>
                      <a:r>
                        <a:rPr sz="2400" b="1" spc="-2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Stage</a:t>
                      </a:r>
                      <a:r>
                        <a:rPr sz="2400" b="1" spc="-1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spc="-1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	</a:t>
                      </a:r>
                      <a:r>
                        <a:rPr sz="2400" b="1" spc="-2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Stage</a:t>
                      </a:r>
                      <a:r>
                        <a:rPr sz="2400" b="1" spc="-1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spc="-1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	</a:t>
                      </a:r>
                      <a:r>
                        <a:rPr sz="2400" b="1" spc="-2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Stage</a:t>
                      </a:r>
                      <a:r>
                        <a:rPr sz="2400" b="1" spc="-1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spc="-1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solidFill>
                      <a:srgbClr val="4E80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155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90"/>
                        </a:spcBef>
                        <a:tabLst>
                          <a:tab pos="2994025" algn="l"/>
                          <a:tab pos="5899785" algn="l"/>
                        </a:tabLst>
                      </a:pPr>
                      <a:r>
                        <a:rPr sz="1800" b="1" spc="-130" dirty="0">
                          <a:latin typeface="Arial"/>
                          <a:cs typeface="Arial"/>
                        </a:rPr>
                        <a:t>Hyperplasia	</a:t>
                      </a:r>
                      <a:r>
                        <a:rPr sz="1800" b="1" spc="-95" dirty="0">
                          <a:latin typeface="Arial"/>
                          <a:cs typeface="Arial"/>
                        </a:rPr>
                        <a:t>Hyperplasia/</a:t>
                      </a:r>
                      <a:r>
                        <a:rPr sz="1800" b="1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10" dirty="0">
                          <a:latin typeface="Arial"/>
                          <a:cs typeface="Arial"/>
                        </a:rPr>
                        <a:t>hypertrophy	Hypertrophy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solidFill>
                      <a:srgbClr val="CFD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8790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80"/>
                        </a:spcBef>
                        <a:tabLst>
                          <a:tab pos="2994025" algn="l"/>
                          <a:tab pos="5899785" algn="l"/>
                        </a:tabLst>
                      </a:pPr>
                      <a:r>
                        <a:rPr sz="1800" b="1" spc="-85" dirty="0">
                          <a:latin typeface="Arial"/>
                          <a:cs typeface="Arial"/>
                        </a:rPr>
                        <a:t>4-20</a:t>
                      </a:r>
                      <a:r>
                        <a:rPr sz="1800" b="1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35" dirty="0">
                          <a:latin typeface="Arial"/>
                          <a:cs typeface="Arial"/>
                        </a:rPr>
                        <a:t>weeks	</a:t>
                      </a:r>
                      <a:r>
                        <a:rPr sz="1800" b="1" spc="-85" dirty="0">
                          <a:latin typeface="Arial"/>
                          <a:cs typeface="Arial"/>
                        </a:rPr>
                        <a:t>20-28</a:t>
                      </a:r>
                      <a:r>
                        <a:rPr sz="1800" b="1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35" dirty="0">
                          <a:latin typeface="Arial"/>
                          <a:cs typeface="Arial"/>
                        </a:rPr>
                        <a:t>weeks	</a:t>
                      </a:r>
                      <a:r>
                        <a:rPr sz="1800" b="1" spc="-85" dirty="0">
                          <a:latin typeface="Arial"/>
                          <a:cs typeface="Arial"/>
                        </a:rPr>
                        <a:t>28-40</a:t>
                      </a:r>
                      <a:r>
                        <a:rPr sz="1800" b="1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35" dirty="0">
                          <a:latin typeface="Arial"/>
                          <a:cs typeface="Arial"/>
                        </a:rPr>
                        <a:t>weeks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5560" marB="0">
                    <a:solidFill>
                      <a:srgbClr val="E8E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7520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80"/>
                        </a:spcBef>
                        <a:tabLst>
                          <a:tab pos="2994025" algn="l"/>
                          <a:tab pos="5899785" algn="l"/>
                        </a:tabLst>
                      </a:pPr>
                      <a:r>
                        <a:rPr sz="1800" b="1" spc="-150" dirty="0">
                          <a:latin typeface="Arial"/>
                          <a:cs typeface="Arial"/>
                        </a:rPr>
                        <a:t>Rapid</a:t>
                      </a:r>
                      <a:r>
                        <a:rPr sz="1800" b="1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35" dirty="0">
                          <a:latin typeface="Arial"/>
                          <a:cs typeface="Arial"/>
                        </a:rPr>
                        <a:t>mitosis	Declining</a:t>
                      </a:r>
                      <a:r>
                        <a:rPr sz="1800" b="1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35" dirty="0">
                          <a:latin typeface="Arial"/>
                          <a:cs typeface="Arial"/>
                        </a:rPr>
                        <a:t>mitosis	</a:t>
                      </a:r>
                      <a:r>
                        <a:rPr sz="1800" b="1" spc="-150" dirty="0">
                          <a:latin typeface="Arial"/>
                          <a:cs typeface="Arial"/>
                        </a:rPr>
                        <a:t>Rapid</a:t>
                      </a:r>
                      <a:r>
                        <a:rPr sz="1800" b="1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10" dirty="0">
                          <a:latin typeface="Arial"/>
                          <a:cs typeface="Arial"/>
                        </a:rPr>
                        <a:t>hypertrophy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5560" marB="0">
                    <a:solidFill>
                      <a:srgbClr val="CFD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884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90"/>
                        </a:spcBef>
                        <a:tabLst>
                          <a:tab pos="2994025" algn="l"/>
                          <a:tab pos="5899785" algn="l"/>
                        </a:tabLst>
                      </a:pPr>
                      <a:r>
                        <a:rPr sz="1800" b="1" spc="-145" dirty="0">
                          <a:latin typeface="Arial"/>
                          <a:cs typeface="Arial"/>
                        </a:rPr>
                        <a:t>Increasing</a:t>
                      </a:r>
                      <a:r>
                        <a:rPr sz="1800" b="1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65" dirty="0">
                          <a:latin typeface="Arial"/>
                          <a:cs typeface="Arial"/>
                        </a:rPr>
                        <a:t>DNA</a:t>
                      </a:r>
                      <a:r>
                        <a:rPr sz="18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00" dirty="0">
                          <a:latin typeface="Arial"/>
                          <a:cs typeface="Arial"/>
                        </a:rPr>
                        <a:t>content	</a:t>
                      </a:r>
                      <a:r>
                        <a:rPr sz="1800" b="1" spc="-140" dirty="0">
                          <a:latin typeface="Arial"/>
                          <a:cs typeface="Arial"/>
                        </a:rPr>
                        <a:t>Increasing</a:t>
                      </a:r>
                      <a:r>
                        <a:rPr sz="1800" b="1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20" dirty="0">
                          <a:latin typeface="Arial"/>
                          <a:cs typeface="Arial"/>
                        </a:rPr>
                        <a:t>cell</a:t>
                      </a:r>
                      <a:r>
                        <a:rPr sz="1800" b="1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55" dirty="0">
                          <a:latin typeface="Arial"/>
                          <a:cs typeface="Arial"/>
                        </a:rPr>
                        <a:t>size	</a:t>
                      </a:r>
                      <a:r>
                        <a:rPr sz="1800" b="1" spc="-150" dirty="0">
                          <a:latin typeface="Arial"/>
                          <a:cs typeface="Arial"/>
                        </a:rPr>
                        <a:t>Rapid </a:t>
                      </a:r>
                      <a:r>
                        <a:rPr sz="1800" b="1" spc="-145" dirty="0">
                          <a:latin typeface="Arial"/>
                          <a:cs typeface="Arial"/>
                        </a:rPr>
                        <a:t>increasing </a:t>
                      </a:r>
                      <a:r>
                        <a:rPr sz="1800" b="1" spc="-120" dirty="0">
                          <a:latin typeface="Arial"/>
                          <a:cs typeface="Arial"/>
                        </a:rPr>
                        <a:t>cell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60" dirty="0">
                          <a:latin typeface="Arial"/>
                          <a:cs typeface="Arial"/>
                        </a:rPr>
                        <a:t>size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solidFill>
                      <a:srgbClr val="E8E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1855">
                <a:tc>
                  <a:txBody>
                    <a:bodyPr/>
                    <a:lstStyle/>
                    <a:p>
                      <a:pPr marL="5900420" marR="351790" algn="r">
                        <a:lnSpc>
                          <a:spcPct val="101400"/>
                        </a:lnSpc>
                        <a:spcBef>
                          <a:spcPts val="259"/>
                        </a:spcBef>
                      </a:pPr>
                      <a:r>
                        <a:rPr sz="1800" b="1" spc="-105" dirty="0">
                          <a:latin typeface="Arial"/>
                          <a:cs typeface="Arial"/>
                        </a:rPr>
                        <a:t>rapid </a:t>
                      </a:r>
                      <a:r>
                        <a:rPr sz="1800" b="1" spc="-125" dirty="0">
                          <a:latin typeface="Arial"/>
                          <a:cs typeface="Arial"/>
                        </a:rPr>
                        <a:t>accumulation</a:t>
                      </a:r>
                      <a:r>
                        <a:rPr sz="1800" b="1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8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800" b="1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45" dirty="0">
                          <a:latin typeface="Arial"/>
                          <a:cs typeface="Arial"/>
                        </a:rPr>
                        <a:t>fat,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45" dirty="0">
                          <a:latin typeface="Arial"/>
                          <a:cs typeface="Arial"/>
                        </a:rPr>
                        <a:t>muscle, </a:t>
                      </a:r>
                      <a:r>
                        <a:rPr sz="1800" b="1" spc="-130" dirty="0">
                          <a:latin typeface="Arial"/>
                          <a:cs typeface="Arial"/>
                        </a:rPr>
                        <a:t>connective</a:t>
                      </a:r>
                      <a:r>
                        <a:rPr sz="18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40" dirty="0">
                          <a:latin typeface="Arial"/>
                          <a:cs typeface="Arial"/>
                        </a:rPr>
                        <a:t>tissue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3019" marB="0">
                    <a:solidFill>
                      <a:srgbClr val="CFD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7520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80"/>
                        </a:spcBef>
                        <a:tabLst>
                          <a:tab pos="2994025" algn="l"/>
                          <a:tab pos="5899785" algn="l"/>
                        </a:tabLst>
                      </a:pPr>
                      <a:r>
                        <a:rPr sz="1800" b="1" spc="-140" dirty="0">
                          <a:latin typeface="Arial"/>
                          <a:cs typeface="Arial"/>
                        </a:rPr>
                        <a:t>Symmetric	</a:t>
                      </a:r>
                      <a:r>
                        <a:rPr sz="1800" b="1" spc="-75" dirty="0">
                          <a:latin typeface="Arial"/>
                          <a:cs typeface="Arial"/>
                        </a:rPr>
                        <a:t>Mixed-</a:t>
                      </a:r>
                      <a:r>
                        <a:rPr sz="1800" b="1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30" dirty="0">
                          <a:latin typeface="Arial"/>
                          <a:cs typeface="Arial"/>
                        </a:rPr>
                        <a:t>asymmetric	</a:t>
                      </a:r>
                      <a:r>
                        <a:rPr sz="1800" b="1" spc="-140" dirty="0">
                          <a:latin typeface="Arial"/>
                          <a:cs typeface="Arial"/>
                        </a:rPr>
                        <a:t>Asymmetric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5560" marB="0">
                    <a:solidFill>
                      <a:srgbClr val="E8E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zoom dir="in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3269" y="972820"/>
            <a:ext cx="7522209" cy="5313680"/>
          </a:xfrm>
          <a:prstGeom prst="rect">
            <a:avLst/>
          </a:prstGeom>
        </p:spPr>
        <p:txBody>
          <a:bodyPr vert="horz" wrap="square" lIns="0" tIns="1257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90"/>
              </a:spcBef>
            </a:pPr>
            <a:r>
              <a:rPr sz="4800" spc="-30" baseline="2604" dirty="0">
                <a:solidFill>
                  <a:srgbClr val="FF0000"/>
                </a:solidFill>
                <a:latin typeface="Symbol"/>
                <a:cs typeface="Symbol"/>
              </a:rPr>
              <a:t></a:t>
            </a:r>
            <a:r>
              <a:rPr sz="3200" u="heavy" spc="-2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Weight</a:t>
            </a:r>
            <a:r>
              <a:rPr sz="3200" u="heavy" spc="-18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</a:t>
            </a:r>
            <a:r>
              <a:rPr sz="3200" u="heavy" spc="-15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gain</a:t>
            </a:r>
            <a:endParaRPr sz="3200">
              <a:latin typeface="Arial"/>
              <a:cs typeface="Arial"/>
            </a:endParaRPr>
          </a:p>
          <a:p>
            <a:pPr marL="355600" marR="5080" indent="-342900">
              <a:lnSpc>
                <a:spcPct val="101299"/>
              </a:lnSpc>
              <a:spcBef>
                <a:spcPts val="84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50" dirty="0">
                <a:latin typeface="Arial"/>
                <a:cs typeface="Arial"/>
              </a:rPr>
              <a:t>Fetal </a:t>
            </a:r>
            <a:r>
              <a:rPr sz="3200" spc="-45" dirty="0">
                <a:latin typeface="Arial"/>
                <a:cs typeface="Arial"/>
              </a:rPr>
              <a:t>growth </a:t>
            </a:r>
            <a:r>
              <a:rPr sz="3200" spc="-155" dirty="0">
                <a:latin typeface="Arial"/>
                <a:cs typeface="Arial"/>
              </a:rPr>
              <a:t>accelerates </a:t>
            </a:r>
            <a:r>
              <a:rPr sz="3200" spc="-20" dirty="0">
                <a:latin typeface="Arial"/>
                <a:cs typeface="Arial"/>
              </a:rPr>
              <a:t>from </a:t>
            </a:r>
            <a:r>
              <a:rPr sz="3200" spc="-75" dirty="0">
                <a:latin typeface="Arial"/>
                <a:cs typeface="Arial"/>
              </a:rPr>
              <a:t>about </a:t>
            </a:r>
            <a:r>
              <a:rPr sz="3200" spc="-220" dirty="0">
                <a:solidFill>
                  <a:srgbClr val="FF0000"/>
                </a:solidFill>
                <a:latin typeface="Arial"/>
                <a:cs typeface="Arial"/>
              </a:rPr>
              <a:t>5g</a:t>
            </a:r>
            <a:r>
              <a:rPr sz="3200" spc="-57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spc="-85" dirty="0">
                <a:solidFill>
                  <a:srgbClr val="FF0000"/>
                </a:solidFill>
                <a:latin typeface="Arial"/>
                <a:cs typeface="Arial"/>
              </a:rPr>
              <a:t>per  </a:t>
            </a:r>
            <a:r>
              <a:rPr sz="3200" spc="-170" dirty="0">
                <a:solidFill>
                  <a:srgbClr val="FF0000"/>
                </a:solidFill>
                <a:latin typeface="Arial"/>
                <a:cs typeface="Arial"/>
              </a:rPr>
              <a:t>day </a:t>
            </a:r>
            <a:r>
              <a:rPr sz="3200" spc="-35" dirty="0">
                <a:solidFill>
                  <a:srgbClr val="FF0000"/>
                </a:solidFill>
                <a:latin typeface="Arial"/>
                <a:cs typeface="Arial"/>
              </a:rPr>
              <a:t>at </a:t>
            </a:r>
            <a:r>
              <a:rPr sz="3200" spc="-165" dirty="0">
                <a:solidFill>
                  <a:srgbClr val="FF0000"/>
                </a:solidFill>
                <a:latin typeface="Arial"/>
                <a:cs typeface="Arial"/>
              </a:rPr>
              <a:t>14 </a:t>
            </a:r>
            <a:r>
              <a:rPr sz="3200" spc="-140" dirty="0">
                <a:solidFill>
                  <a:srgbClr val="FF0000"/>
                </a:solidFill>
                <a:latin typeface="Arial"/>
                <a:cs typeface="Arial"/>
              </a:rPr>
              <a:t>-15 </a:t>
            </a:r>
            <a:r>
              <a:rPr sz="3200" spc="-175" dirty="0">
                <a:solidFill>
                  <a:srgbClr val="FF0000"/>
                </a:solidFill>
                <a:latin typeface="Arial"/>
                <a:cs typeface="Arial"/>
              </a:rPr>
              <a:t>wks </a:t>
            </a:r>
            <a:r>
              <a:rPr sz="3200" spc="-5" dirty="0">
                <a:latin typeface="Arial"/>
                <a:cs typeface="Arial"/>
              </a:rPr>
              <a:t>of </a:t>
            </a:r>
            <a:r>
              <a:rPr sz="3200" spc="-100" dirty="0">
                <a:latin typeface="Arial"/>
                <a:cs typeface="Arial"/>
              </a:rPr>
              <a:t>gestation</a:t>
            </a:r>
            <a:r>
              <a:rPr sz="3200" spc="-525" dirty="0">
                <a:latin typeface="Arial"/>
                <a:cs typeface="Arial"/>
              </a:rPr>
              <a:t> </a:t>
            </a:r>
            <a:r>
              <a:rPr sz="3200" spc="40" dirty="0">
                <a:latin typeface="Arial"/>
                <a:cs typeface="Arial"/>
              </a:rPr>
              <a:t>to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buChar char="•"/>
            </a:pP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92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200" dirty="0">
                <a:solidFill>
                  <a:srgbClr val="FF0000"/>
                </a:solidFill>
                <a:latin typeface="Arial"/>
                <a:cs typeface="Arial"/>
              </a:rPr>
              <a:t>10g </a:t>
            </a:r>
            <a:r>
              <a:rPr sz="3200" spc="-85" dirty="0">
                <a:solidFill>
                  <a:srgbClr val="FF0000"/>
                </a:solidFill>
                <a:latin typeface="Arial"/>
                <a:cs typeface="Arial"/>
              </a:rPr>
              <a:t>per </a:t>
            </a:r>
            <a:r>
              <a:rPr sz="3200" spc="-170" dirty="0">
                <a:solidFill>
                  <a:srgbClr val="FF0000"/>
                </a:solidFill>
                <a:latin typeface="Arial"/>
                <a:cs typeface="Arial"/>
              </a:rPr>
              <a:t>day </a:t>
            </a:r>
            <a:r>
              <a:rPr sz="3200" spc="-35" dirty="0">
                <a:solidFill>
                  <a:srgbClr val="FF0000"/>
                </a:solidFill>
                <a:latin typeface="Arial"/>
                <a:cs typeface="Arial"/>
              </a:rPr>
              <a:t>at </a:t>
            </a:r>
            <a:r>
              <a:rPr sz="3200" spc="-165" dirty="0">
                <a:solidFill>
                  <a:srgbClr val="FF0000"/>
                </a:solidFill>
                <a:latin typeface="Arial"/>
                <a:cs typeface="Arial"/>
              </a:rPr>
              <a:t>20</a:t>
            </a:r>
            <a:r>
              <a:rPr sz="3200" spc="-39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spc="-175" dirty="0">
                <a:solidFill>
                  <a:srgbClr val="FF0000"/>
                </a:solidFill>
                <a:latin typeface="Arial"/>
                <a:cs typeface="Arial"/>
              </a:rPr>
              <a:t>wks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har char="•"/>
            </a:pPr>
            <a:endParaRPr sz="48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3200" spc="-285" dirty="0">
                <a:latin typeface="Arial"/>
                <a:cs typeface="Arial"/>
              </a:rPr>
              <a:t>Peaks </a:t>
            </a:r>
            <a:r>
              <a:rPr sz="3200" spc="-35" dirty="0">
                <a:latin typeface="Arial"/>
                <a:cs typeface="Arial"/>
              </a:rPr>
              <a:t>at </a:t>
            </a:r>
            <a:r>
              <a:rPr sz="3200" spc="-165" dirty="0">
                <a:solidFill>
                  <a:srgbClr val="FF0000"/>
                </a:solidFill>
                <a:latin typeface="Arial"/>
                <a:cs typeface="Arial"/>
              </a:rPr>
              <a:t>30 </a:t>
            </a:r>
            <a:r>
              <a:rPr sz="3200" spc="-175" dirty="0">
                <a:solidFill>
                  <a:srgbClr val="FF0000"/>
                </a:solidFill>
                <a:latin typeface="Arial"/>
                <a:cs typeface="Arial"/>
              </a:rPr>
              <a:t>-35g </a:t>
            </a:r>
            <a:r>
              <a:rPr sz="3200" spc="-85" dirty="0">
                <a:solidFill>
                  <a:srgbClr val="FF0000"/>
                </a:solidFill>
                <a:latin typeface="Arial"/>
                <a:cs typeface="Arial"/>
              </a:rPr>
              <a:t>per </a:t>
            </a:r>
            <a:r>
              <a:rPr sz="3200" spc="-170" dirty="0">
                <a:solidFill>
                  <a:srgbClr val="FF0000"/>
                </a:solidFill>
                <a:latin typeface="Arial"/>
                <a:cs typeface="Arial"/>
              </a:rPr>
              <a:t>day </a:t>
            </a:r>
            <a:r>
              <a:rPr sz="3200" spc="-35" dirty="0">
                <a:solidFill>
                  <a:srgbClr val="FF0000"/>
                </a:solidFill>
                <a:latin typeface="Arial"/>
                <a:cs typeface="Arial"/>
              </a:rPr>
              <a:t>at</a:t>
            </a:r>
            <a:r>
              <a:rPr sz="3200" spc="-29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spc="-160" dirty="0">
                <a:solidFill>
                  <a:srgbClr val="FF0000"/>
                </a:solidFill>
                <a:latin typeface="Arial"/>
                <a:cs typeface="Arial"/>
              </a:rPr>
              <a:t>32-34wks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har char="•"/>
            </a:pPr>
            <a:endParaRPr sz="48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3200" spc="-35" dirty="0">
                <a:latin typeface="Arial"/>
                <a:cs typeface="Arial"/>
              </a:rPr>
              <a:t>After </a:t>
            </a:r>
            <a:r>
              <a:rPr sz="3200" spc="-95" dirty="0">
                <a:latin typeface="Arial"/>
                <a:cs typeface="Arial"/>
              </a:rPr>
              <a:t>which </a:t>
            </a:r>
            <a:r>
              <a:rPr sz="3200" spc="-45" dirty="0">
                <a:latin typeface="Arial"/>
                <a:cs typeface="Arial"/>
              </a:rPr>
              <a:t>growth </a:t>
            </a:r>
            <a:r>
              <a:rPr sz="3200" spc="-60" dirty="0">
                <a:latin typeface="Arial"/>
                <a:cs typeface="Arial"/>
              </a:rPr>
              <a:t>rate</a:t>
            </a:r>
            <a:r>
              <a:rPr sz="3200" spc="-535" dirty="0">
                <a:latin typeface="Arial"/>
                <a:cs typeface="Arial"/>
              </a:rPr>
              <a:t> </a:t>
            </a:r>
            <a:r>
              <a:rPr sz="3200" spc="-195" dirty="0">
                <a:latin typeface="Arial"/>
                <a:cs typeface="Arial"/>
              </a:rPr>
              <a:t>decreases.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071620" y="2786379"/>
            <a:ext cx="287020" cy="571500"/>
          </a:xfrm>
          <a:custGeom>
            <a:avLst/>
            <a:gdLst/>
            <a:ahLst/>
            <a:cxnLst/>
            <a:rect l="l" t="t" r="r" b="b"/>
            <a:pathLst>
              <a:path w="287020" h="571500">
                <a:moveTo>
                  <a:pt x="287019" y="427990"/>
                </a:moveTo>
                <a:lnTo>
                  <a:pt x="0" y="427990"/>
                </a:lnTo>
                <a:lnTo>
                  <a:pt x="143509" y="571500"/>
                </a:lnTo>
                <a:lnTo>
                  <a:pt x="287019" y="427990"/>
                </a:lnTo>
                <a:close/>
              </a:path>
              <a:path w="287020" h="571500">
                <a:moveTo>
                  <a:pt x="214629" y="0"/>
                </a:moveTo>
                <a:lnTo>
                  <a:pt x="71119" y="0"/>
                </a:lnTo>
                <a:lnTo>
                  <a:pt x="71119" y="427990"/>
                </a:lnTo>
                <a:lnTo>
                  <a:pt x="214629" y="427990"/>
                </a:lnTo>
                <a:lnTo>
                  <a:pt x="214629" y="0"/>
                </a:lnTo>
                <a:close/>
              </a:path>
            </a:pathLst>
          </a:custGeom>
          <a:solidFill>
            <a:srgbClr val="4E80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071620" y="2786379"/>
            <a:ext cx="287020" cy="571500"/>
          </a:xfrm>
          <a:custGeom>
            <a:avLst/>
            <a:gdLst/>
            <a:ahLst/>
            <a:cxnLst/>
            <a:rect l="l" t="t" r="r" b="b"/>
            <a:pathLst>
              <a:path w="287020" h="571500">
                <a:moveTo>
                  <a:pt x="71119" y="0"/>
                </a:moveTo>
                <a:lnTo>
                  <a:pt x="71119" y="427990"/>
                </a:lnTo>
                <a:lnTo>
                  <a:pt x="0" y="427990"/>
                </a:lnTo>
                <a:lnTo>
                  <a:pt x="143509" y="571500"/>
                </a:lnTo>
                <a:lnTo>
                  <a:pt x="287019" y="427990"/>
                </a:lnTo>
                <a:lnTo>
                  <a:pt x="214629" y="427990"/>
                </a:lnTo>
                <a:lnTo>
                  <a:pt x="214629" y="0"/>
                </a:lnTo>
                <a:lnTo>
                  <a:pt x="71119" y="0"/>
                </a:lnTo>
                <a:close/>
              </a:path>
            </a:pathLst>
          </a:custGeom>
          <a:ln w="19048">
            <a:solidFill>
              <a:srgbClr val="375C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071620" y="278637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9048">
            <a:solidFill>
              <a:srgbClr val="375C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58640" y="335787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9048">
            <a:solidFill>
              <a:srgbClr val="375C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071620" y="5143500"/>
            <a:ext cx="287020" cy="571500"/>
          </a:xfrm>
          <a:custGeom>
            <a:avLst/>
            <a:gdLst/>
            <a:ahLst/>
            <a:cxnLst/>
            <a:rect l="l" t="t" r="r" b="b"/>
            <a:pathLst>
              <a:path w="287020" h="571500">
                <a:moveTo>
                  <a:pt x="287019" y="427990"/>
                </a:moveTo>
                <a:lnTo>
                  <a:pt x="0" y="427990"/>
                </a:lnTo>
                <a:lnTo>
                  <a:pt x="143509" y="571500"/>
                </a:lnTo>
                <a:lnTo>
                  <a:pt x="287019" y="427990"/>
                </a:lnTo>
                <a:close/>
              </a:path>
              <a:path w="287020" h="571500">
                <a:moveTo>
                  <a:pt x="214629" y="0"/>
                </a:moveTo>
                <a:lnTo>
                  <a:pt x="71119" y="0"/>
                </a:lnTo>
                <a:lnTo>
                  <a:pt x="71119" y="427990"/>
                </a:lnTo>
                <a:lnTo>
                  <a:pt x="214629" y="427990"/>
                </a:lnTo>
                <a:lnTo>
                  <a:pt x="214629" y="0"/>
                </a:lnTo>
                <a:close/>
              </a:path>
            </a:pathLst>
          </a:custGeom>
          <a:solidFill>
            <a:srgbClr val="4E80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071620" y="5143500"/>
            <a:ext cx="287020" cy="571500"/>
          </a:xfrm>
          <a:custGeom>
            <a:avLst/>
            <a:gdLst/>
            <a:ahLst/>
            <a:cxnLst/>
            <a:rect l="l" t="t" r="r" b="b"/>
            <a:pathLst>
              <a:path w="287020" h="571500">
                <a:moveTo>
                  <a:pt x="71119" y="0"/>
                </a:moveTo>
                <a:lnTo>
                  <a:pt x="71119" y="427990"/>
                </a:lnTo>
                <a:lnTo>
                  <a:pt x="0" y="427990"/>
                </a:lnTo>
                <a:lnTo>
                  <a:pt x="143509" y="571500"/>
                </a:lnTo>
                <a:lnTo>
                  <a:pt x="287019" y="427990"/>
                </a:lnTo>
                <a:lnTo>
                  <a:pt x="214629" y="427990"/>
                </a:lnTo>
                <a:lnTo>
                  <a:pt x="214629" y="0"/>
                </a:lnTo>
                <a:lnTo>
                  <a:pt x="71119" y="0"/>
                </a:lnTo>
                <a:close/>
              </a:path>
            </a:pathLst>
          </a:custGeom>
          <a:ln w="19048">
            <a:solidFill>
              <a:srgbClr val="375C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071620" y="51435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9048">
            <a:solidFill>
              <a:srgbClr val="375C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358640" y="57150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9048">
            <a:solidFill>
              <a:srgbClr val="375C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071620" y="4000500"/>
            <a:ext cx="287020" cy="571500"/>
          </a:xfrm>
          <a:custGeom>
            <a:avLst/>
            <a:gdLst/>
            <a:ahLst/>
            <a:cxnLst/>
            <a:rect l="l" t="t" r="r" b="b"/>
            <a:pathLst>
              <a:path w="287020" h="571500">
                <a:moveTo>
                  <a:pt x="287019" y="427989"/>
                </a:moveTo>
                <a:lnTo>
                  <a:pt x="0" y="427989"/>
                </a:lnTo>
                <a:lnTo>
                  <a:pt x="143509" y="571500"/>
                </a:lnTo>
                <a:lnTo>
                  <a:pt x="287019" y="427989"/>
                </a:lnTo>
                <a:close/>
              </a:path>
              <a:path w="287020" h="571500">
                <a:moveTo>
                  <a:pt x="214629" y="0"/>
                </a:moveTo>
                <a:lnTo>
                  <a:pt x="71119" y="0"/>
                </a:lnTo>
                <a:lnTo>
                  <a:pt x="71119" y="427989"/>
                </a:lnTo>
                <a:lnTo>
                  <a:pt x="214629" y="427989"/>
                </a:lnTo>
                <a:lnTo>
                  <a:pt x="214629" y="0"/>
                </a:lnTo>
                <a:close/>
              </a:path>
            </a:pathLst>
          </a:custGeom>
          <a:solidFill>
            <a:srgbClr val="4E80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071620" y="4000500"/>
            <a:ext cx="287020" cy="571500"/>
          </a:xfrm>
          <a:custGeom>
            <a:avLst/>
            <a:gdLst/>
            <a:ahLst/>
            <a:cxnLst/>
            <a:rect l="l" t="t" r="r" b="b"/>
            <a:pathLst>
              <a:path w="287020" h="571500">
                <a:moveTo>
                  <a:pt x="71119" y="0"/>
                </a:moveTo>
                <a:lnTo>
                  <a:pt x="71119" y="427989"/>
                </a:lnTo>
                <a:lnTo>
                  <a:pt x="0" y="427989"/>
                </a:lnTo>
                <a:lnTo>
                  <a:pt x="143509" y="571500"/>
                </a:lnTo>
                <a:lnTo>
                  <a:pt x="287019" y="427989"/>
                </a:lnTo>
                <a:lnTo>
                  <a:pt x="214629" y="427989"/>
                </a:lnTo>
                <a:lnTo>
                  <a:pt x="214629" y="0"/>
                </a:lnTo>
                <a:lnTo>
                  <a:pt x="71119" y="0"/>
                </a:lnTo>
                <a:close/>
              </a:path>
            </a:pathLst>
          </a:custGeom>
          <a:ln w="19048">
            <a:solidFill>
              <a:srgbClr val="375C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071620" y="40005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9048">
            <a:solidFill>
              <a:srgbClr val="375C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358640" y="45720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9048">
            <a:solidFill>
              <a:srgbClr val="375C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2796539" y="223520"/>
            <a:ext cx="351917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i="0" spc="-5" dirty="0">
                <a:latin typeface="Arial"/>
                <a:cs typeface="Arial"/>
              </a:rPr>
              <a:t>Fetal Growth</a:t>
            </a:r>
            <a:r>
              <a:rPr sz="2800" b="1" i="0" spc="-60" dirty="0">
                <a:latin typeface="Arial"/>
                <a:cs typeface="Arial"/>
              </a:rPr>
              <a:t> </a:t>
            </a:r>
            <a:r>
              <a:rPr sz="2800" b="1" i="0" spc="-10" dirty="0">
                <a:latin typeface="Arial"/>
                <a:cs typeface="Arial"/>
              </a:rPr>
              <a:t>Indices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ransition>
    <p:zoom dir="in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2250" y="547370"/>
            <a:ext cx="797242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i="0" spc="-240" dirty="0">
                <a:latin typeface="Arial"/>
                <a:cs typeface="Arial"/>
              </a:rPr>
              <a:t>Classification </a:t>
            </a:r>
            <a:r>
              <a:rPr sz="3200" b="1" i="0" spc="-145" dirty="0">
                <a:latin typeface="Arial"/>
                <a:cs typeface="Arial"/>
              </a:rPr>
              <a:t>of Inrauterine </a:t>
            </a:r>
            <a:r>
              <a:rPr sz="3200" b="1" i="0" spc="-185" dirty="0">
                <a:latin typeface="Arial"/>
                <a:cs typeface="Arial"/>
              </a:rPr>
              <a:t>Growth</a:t>
            </a:r>
            <a:r>
              <a:rPr sz="3200" b="1" i="0" spc="-215" dirty="0">
                <a:latin typeface="Arial"/>
                <a:cs typeface="Arial"/>
              </a:rPr>
              <a:t> Restriction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2590" y="2175509"/>
            <a:ext cx="3727450" cy="17005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7050" indent="-51435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526415" algn="l"/>
                <a:tab pos="527050" algn="l"/>
                <a:tab pos="2762250" algn="l"/>
              </a:tabLst>
            </a:pPr>
            <a:r>
              <a:rPr sz="3200" spc="-135" dirty="0">
                <a:solidFill>
                  <a:srgbClr val="001F5F"/>
                </a:solidFill>
                <a:latin typeface="Arial"/>
                <a:cs typeface="Arial"/>
              </a:rPr>
              <a:t>Symmetrical	</a:t>
            </a:r>
            <a:r>
              <a:rPr sz="3200" spc="-355" dirty="0">
                <a:solidFill>
                  <a:srgbClr val="001F5F"/>
                </a:solidFill>
                <a:latin typeface="Arial"/>
                <a:cs typeface="Arial"/>
              </a:rPr>
              <a:t>IUGR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001F5F"/>
              </a:buClr>
              <a:buFont typeface="Arial"/>
              <a:buAutoNum type="arabicPeriod"/>
            </a:pPr>
            <a:endParaRPr sz="4750">
              <a:latin typeface="Times New Roman"/>
              <a:cs typeface="Times New Roman"/>
            </a:endParaRPr>
          </a:p>
          <a:p>
            <a:pPr marL="527050" indent="-514350">
              <a:lnSpc>
                <a:spcPct val="100000"/>
              </a:lnSpc>
              <a:buAutoNum type="arabicPeriod"/>
              <a:tabLst>
                <a:tab pos="526415" algn="l"/>
                <a:tab pos="527050" algn="l"/>
              </a:tabLst>
            </a:pPr>
            <a:r>
              <a:rPr sz="3200" spc="-125" dirty="0">
                <a:solidFill>
                  <a:srgbClr val="001F5F"/>
                </a:solidFill>
                <a:latin typeface="Arial"/>
                <a:cs typeface="Arial"/>
              </a:rPr>
              <a:t>Asymmetrical</a:t>
            </a:r>
            <a:r>
              <a:rPr sz="3200" spc="-229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200" spc="-350" dirty="0">
                <a:solidFill>
                  <a:srgbClr val="001F5F"/>
                </a:solidFill>
                <a:latin typeface="Arial"/>
                <a:cs typeface="Arial"/>
              </a:rPr>
              <a:t>IUGR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ransition>
    <p:zoom dir="in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39110" y="585470"/>
            <a:ext cx="308419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i="0" spc="-225" dirty="0">
                <a:solidFill>
                  <a:srgbClr val="001F5F"/>
                </a:solidFill>
                <a:latin typeface="Arial"/>
                <a:cs typeface="Arial"/>
              </a:rPr>
              <a:t>Symmetrical</a:t>
            </a:r>
            <a:r>
              <a:rPr sz="3200" b="1" i="0" spc="-25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200" b="1" i="0" spc="-310" dirty="0">
                <a:solidFill>
                  <a:srgbClr val="001F5F"/>
                </a:solidFill>
                <a:latin typeface="Arial"/>
                <a:cs typeface="Arial"/>
              </a:rPr>
              <a:t>IUGR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36269" y="1226820"/>
            <a:ext cx="8044180" cy="4328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49554" indent="152400">
              <a:lnSpc>
                <a:spcPct val="109000"/>
              </a:lnSpc>
              <a:spcBef>
                <a:spcPts val="100"/>
              </a:spcBef>
            </a:pPr>
            <a:r>
              <a:rPr sz="2400" spc="-160" dirty="0">
                <a:latin typeface="Arial"/>
                <a:cs typeface="Arial"/>
              </a:rPr>
              <a:t>Head </a:t>
            </a:r>
            <a:r>
              <a:rPr sz="2400" spc="-85" dirty="0">
                <a:latin typeface="Arial"/>
                <a:cs typeface="Arial"/>
              </a:rPr>
              <a:t>circumference, </a:t>
            </a:r>
            <a:r>
              <a:rPr sz="2400" spc="-65" dirty="0">
                <a:latin typeface="Arial"/>
                <a:cs typeface="Arial"/>
              </a:rPr>
              <a:t>length, </a:t>
            </a:r>
            <a:r>
              <a:rPr sz="2400" spc="-114" dirty="0">
                <a:latin typeface="Arial"/>
                <a:cs typeface="Arial"/>
              </a:rPr>
              <a:t>and </a:t>
            </a:r>
            <a:r>
              <a:rPr sz="2400" spc="-55" dirty="0">
                <a:latin typeface="Arial"/>
                <a:cs typeface="Arial"/>
              </a:rPr>
              <a:t>weight </a:t>
            </a:r>
            <a:r>
              <a:rPr sz="2400" spc="-100" dirty="0">
                <a:latin typeface="Arial"/>
                <a:cs typeface="Arial"/>
              </a:rPr>
              <a:t>are </a:t>
            </a:r>
            <a:r>
              <a:rPr sz="2400" spc="-50" dirty="0">
                <a:latin typeface="Arial"/>
                <a:cs typeface="Arial"/>
              </a:rPr>
              <a:t>all</a:t>
            </a:r>
            <a:r>
              <a:rPr sz="2400" spc="-254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proportionally  </a:t>
            </a:r>
            <a:r>
              <a:rPr sz="2400" spc="-95" dirty="0">
                <a:latin typeface="Arial"/>
                <a:cs typeface="Arial"/>
              </a:rPr>
              <a:t>reduced </a:t>
            </a:r>
            <a:r>
              <a:rPr sz="2400" spc="5" dirty="0">
                <a:latin typeface="Arial"/>
                <a:cs typeface="Arial"/>
              </a:rPr>
              <a:t>for </a:t>
            </a:r>
            <a:r>
              <a:rPr sz="2400" spc="-65" dirty="0">
                <a:latin typeface="Arial"/>
                <a:cs typeface="Arial"/>
              </a:rPr>
              <a:t>grstational </a:t>
            </a:r>
            <a:r>
              <a:rPr sz="2400" spc="-180" dirty="0">
                <a:latin typeface="Arial"/>
                <a:cs typeface="Arial"/>
              </a:rPr>
              <a:t>age </a:t>
            </a:r>
            <a:r>
              <a:rPr sz="2400" spc="-65" dirty="0">
                <a:latin typeface="Arial"/>
                <a:cs typeface="Arial"/>
              </a:rPr>
              <a:t>(below</a:t>
            </a:r>
            <a:r>
              <a:rPr sz="2400" spc="-420" dirty="0">
                <a:latin typeface="Arial"/>
                <a:cs typeface="Arial"/>
              </a:rPr>
              <a:t> </a:t>
            </a:r>
            <a:r>
              <a:rPr sz="2400" spc="-180" dirty="0">
                <a:latin typeface="Arial"/>
                <a:cs typeface="Arial"/>
              </a:rPr>
              <a:t>10</a:t>
            </a:r>
            <a:r>
              <a:rPr sz="2100" spc="-270" baseline="27777" dirty="0">
                <a:latin typeface="Arial"/>
                <a:cs typeface="Arial"/>
              </a:rPr>
              <a:t>th </a:t>
            </a:r>
            <a:r>
              <a:rPr sz="2400" spc="-60" dirty="0">
                <a:latin typeface="Arial"/>
                <a:cs typeface="Arial"/>
              </a:rPr>
              <a:t>percentile).</a:t>
            </a:r>
            <a:endParaRPr sz="2400">
              <a:latin typeface="Arial"/>
              <a:cs typeface="Arial"/>
            </a:endParaRPr>
          </a:p>
          <a:p>
            <a:pPr marL="12700" marR="441959" indent="137160">
              <a:lnSpc>
                <a:spcPct val="101400"/>
              </a:lnSpc>
              <a:spcBef>
                <a:spcPts val="610"/>
              </a:spcBef>
            </a:pPr>
            <a:r>
              <a:rPr sz="2400" spc="35" dirty="0">
                <a:latin typeface="Arial"/>
                <a:cs typeface="Arial"/>
              </a:rPr>
              <a:t>It</a:t>
            </a:r>
            <a:r>
              <a:rPr sz="2400" spc="-140" dirty="0">
                <a:latin typeface="Arial"/>
                <a:cs typeface="Arial"/>
              </a:rPr>
              <a:t> </a:t>
            </a:r>
            <a:r>
              <a:rPr sz="2400" spc="-120" dirty="0">
                <a:latin typeface="Arial"/>
                <a:cs typeface="Arial"/>
              </a:rPr>
              <a:t>is</a:t>
            </a:r>
            <a:r>
              <a:rPr sz="2400" spc="-140" dirty="0">
                <a:latin typeface="Arial"/>
                <a:cs typeface="Arial"/>
              </a:rPr>
              <a:t> </a:t>
            </a:r>
            <a:r>
              <a:rPr sz="2400" spc="-100" dirty="0">
                <a:latin typeface="Arial"/>
                <a:cs typeface="Arial"/>
              </a:rPr>
              <a:t>due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30" dirty="0">
                <a:latin typeface="Arial"/>
                <a:cs typeface="Arial"/>
              </a:rPr>
              <a:t>to</a:t>
            </a:r>
            <a:r>
              <a:rPr sz="2400" spc="-135" dirty="0">
                <a:latin typeface="Arial"/>
                <a:cs typeface="Arial"/>
              </a:rPr>
              <a:t> </a:t>
            </a:r>
            <a:r>
              <a:rPr sz="2400" spc="-30" dirty="0">
                <a:latin typeface="Arial"/>
                <a:cs typeface="Arial"/>
              </a:rPr>
              <a:t>either</a:t>
            </a:r>
            <a:r>
              <a:rPr sz="2400" spc="-130" dirty="0">
                <a:latin typeface="Arial"/>
                <a:cs typeface="Arial"/>
              </a:rPr>
              <a:t> decreased </a:t>
            </a:r>
            <a:r>
              <a:rPr sz="2400" spc="-40" dirty="0">
                <a:latin typeface="Arial"/>
                <a:cs typeface="Arial"/>
              </a:rPr>
              <a:t>growth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spc="-30" dirty="0">
                <a:latin typeface="Arial"/>
                <a:cs typeface="Arial"/>
              </a:rPr>
              <a:t>potential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of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spc="-30" dirty="0">
                <a:latin typeface="Arial"/>
                <a:cs typeface="Arial"/>
              </a:rPr>
              <a:t>the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-60" dirty="0">
                <a:latin typeface="Arial"/>
                <a:cs typeface="Arial"/>
              </a:rPr>
              <a:t>fetus</a:t>
            </a:r>
            <a:r>
              <a:rPr sz="2400" spc="-13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or  </a:t>
            </a:r>
            <a:r>
              <a:rPr sz="2400" spc="-75" dirty="0">
                <a:latin typeface="Arial"/>
                <a:cs typeface="Arial"/>
              </a:rPr>
              <a:t>extrinsic </a:t>
            </a:r>
            <a:r>
              <a:rPr sz="2400" spc="-70" dirty="0">
                <a:latin typeface="Arial"/>
                <a:cs typeface="Arial"/>
              </a:rPr>
              <a:t>conditions </a:t>
            </a:r>
            <a:r>
              <a:rPr sz="2400" dirty="0">
                <a:latin typeface="Arial"/>
                <a:cs typeface="Arial"/>
              </a:rPr>
              <a:t>that </a:t>
            </a:r>
            <a:r>
              <a:rPr sz="2400" spc="-100" dirty="0">
                <a:latin typeface="Arial"/>
                <a:cs typeface="Arial"/>
              </a:rPr>
              <a:t>are </a:t>
            </a:r>
            <a:r>
              <a:rPr sz="2400" spc="-80" dirty="0">
                <a:latin typeface="Arial"/>
                <a:cs typeface="Arial"/>
              </a:rPr>
              <a:t>active </a:t>
            </a:r>
            <a:r>
              <a:rPr sz="2400" spc="-35" dirty="0">
                <a:latin typeface="Arial"/>
                <a:cs typeface="Arial"/>
              </a:rPr>
              <a:t>in</a:t>
            </a:r>
            <a:r>
              <a:rPr sz="2400" spc="-440" dirty="0">
                <a:latin typeface="Arial"/>
                <a:cs typeface="Arial"/>
              </a:rPr>
              <a:t> </a:t>
            </a:r>
            <a:r>
              <a:rPr sz="2400" spc="-120" dirty="0">
                <a:latin typeface="Arial"/>
                <a:cs typeface="Arial"/>
              </a:rPr>
              <a:t>pregnancy </a:t>
            </a:r>
            <a:r>
              <a:rPr sz="2400" spc="-65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 marL="2481580">
              <a:lnSpc>
                <a:spcPct val="100000"/>
              </a:lnSpc>
              <a:spcBef>
                <a:spcPts val="1590"/>
              </a:spcBef>
            </a:pPr>
            <a:r>
              <a:rPr sz="3200" b="1" spc="-229" dirty="0">
                <a:solidFill>
                  <a:srgbClr val="001F5F"/>
                </a:solidFill>
                <a:latin typeface="Arial"/>
                <a:cs typeface="Arial"/>
              </a:rPr>
              <a:t>Asymmetrical</a:t>
            </a:r>
            <a:r>
              <a:rPr sz="3200" b="1" spc="-17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200" b="1" spc="-310" dirty="0">
                <a:solidFill>
                  <a:srgbClr val="001F5F"/>
                </a:solidFill>
                <a:latin typeface="Arial"/>
                <a:cs typeface="Arial"/>
              </a:rPr>
              <a:t>IUGR</a:t>
            </a:r>
            <a:endParaRPr sz="3200">
              <a:latin typeface="Arial"/>
              <a:cs typeface="Arial"/>
            </a:endParaRPr>
          </a:p>
          <a:p>
            <a:pPr marL="12700" marR="384175" indent="137160">
              <a:lnSpc>
                <a:spcPct val="101699"/>
              </a:lnSpc>
              <a:spcBef>
                <a:spcPts val="650"/>
              </a:spcBef>
            </a:pPr>
            <a:r>
              <a:rPr sz="2400" spc="-110" dirty="0">
                <a:latin typeface="Arial"/>
                <a:cs typeface="Arial"/>
              </a:rPr>
              <a:t>Fetal</a:t>
            </a:r>
            <a:r>
              <a:rPr sz="2400" spc="-135" dirty="0">
                <a:latin typeface="Arial"/>
                <a:cs typeface="Arial"/>
              </a:rPr>
              <a:t> </a:t>
            </a:r>
            <a:r>
              <a:rPr sz="2400" spc="-50" dirty="0">
                <a:latin typeface="Arial"/>
                <a:cs typeface="Arial"/>
              </a:rPr>
              <a:t>weight</a:t>
            </a:r>
            <a:r>
              <a:rPr sz="2400" spc="-140" dirty="0">
                <a:latin typeface="Arial"/>
                <a:cs typeface="Arial"/>
              </a:rPr>
              <a:t> </a:t>
            </a:r>
            <a:r>
              <a:rPr sz="2400" spc="-125" dirty="0">
                <a:latin typeface="Arial"/>
                <a:cs typeface="Arial"/>
              </a:rPr>
              <a:t>is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spc="-95" dirty="0">
                <a:latin typeface="Arial"/>
                <a:cs typeface="Arial"/>
              </a:rPr>
              <a:t>reduced</a:t>
            </a:r>
            <a:r>
              <a:rPr sz="2400" spc="-13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out</a:t>
            </a:r>
            <a:r>
              <a:rPr sz="2400" spc="-13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of</a:t>
            </a:r>
            <a:r>
              <a:rPr sz="2400" spc="-13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proportion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spc="30" dirty="0">
                <a:latin typeface="Arial"/>
                <a:cs typeface="Arial"/>
              </a:rPr>
              <a:t>to</a:t>
            </a:r>
            <a:r>
              <a:rPr sz="2400" spc="-140" dirty="0">
                <a:latin typeface="Arial"/>
                <a:cs typeface="Arial"/>
              </a:rPr>
              <a:t> </a:t>
            </a:r>
            <a:r>
              <a:rPr sz="2400" spc="-60" dirty="0">
                <a:latin typeface="Arial"/>
                <a:cs typeface="Arial"/>
              </a:rPr>
              <a:t>length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spc="-114" dirty="0">
                <a:latin typeface="Arial"/>
                <a:cs typeface="Arial"/>
              </a:rPr>
              <a:t>and</a:t>
            </a:r>
            <a:r>
              <a:rPr sz="2400" spc="-135" dirty="0">
                <a:latin typeface="Arial"/>
                <a:cs typeface="Arial"/>
              </a:rPr>
              <a:t> </a:t>
            </a:r>
            <a:r>
              <a:rPr sz="2400" spc="-120" dirty="0">
                <a:latin typeface="Arial"/>
                <a:cs typeface="Arial"/>
              </a:rPr>
              <a:t>head  </a:t>
            </a:r>
            <a:r>
              <a:rPr sz="2400" spc="-85" dirty="0">
                <a:latin typeface="Arial"/>
                <a:cs typeface="Arial"/>
              </a:rPr>
              <a:t>circumference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spc="-65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12700" marR="5080" indent="137160">
              <a:lnSpc>
                <a:spcPct val="101699"/>
              </a:lnSpc>
              <a:spcBef>
                <a:spcPts val="590"/>
              </a:spcBef>
            </a:pPr>
            <a:r>
              <a:rPr sz="2400" spc="-180" dirty="0">
                <a:latin typeface="Arial"/>
                <a:cs typeface="Arial"/>
              </a:rPr>
              <a:t>The </a:t>
            </a:r>
            <a:r>
              <a:rPr sz="2400" spc="-120" dirty="0">
                <a:latin typeface="Arial"/>
                <a:cs typeface="Arial"/>
              </a:rPr>
              <a:t>usual </a:t>
            </a:r>
            <a:r>
              <a:rPr sz="2400" spc="-190" dirty="0">
                <a:latin typeface="Arial"/>
                <a:cs typeface="Arial"/>
              </a:rPr>
              <a:t>causes </a:t>
            </a:r>
            <a:r>
              <a:rPr sz="2400" spc="-100" dirty="0">
                <a:latin typeface="Arial"/>
                <a:cs typeface="Arial"/>
              </a:rPr>
              <a:t>are </a:t>
            </a:r>
            <a:r>
              <a:rPr sz="2400" spc="-60" dirty="0">
                <a:latin typeface="Arial"/>
                <a:cs typeface="Arial"/>
              </a:rPr>
              <a:t>uteroplacental </a:t>
            </a:r>
            <a:r>
              <a:rPr sz="2400" spc="-75" dirty="0">
                <a:latin typeface="Arial"/>
                <a:cs typeface="Arial"/>
              </a:rPr>
              <a:t>insufficiency, </a:t>
            </a:r>
            <a:r>
              <a:rPr sz="2400" spc="-65" dirty="0">
                <a:latin typeface="Arial"/>
                <a:cs typeface="Arial"/>
              </a:rPr>
              <a:t>maternal  </a:t>
            </a:r>
            <a:r>
              <a:rPr sz="2400" spc="-25" dirty="0">
                <a:latin typeface="Arial"/>
                <a:cs typeface="Arial"/>
              </a:rPr>
              <a:t>malnutrition,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or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-75" dirty="0">
                <a:latin typeface="Arial"/>
                <a:cs typeface="Arial"/>
              </a:rPr>
              <a:t>extrinsic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-70" dirty="0">
                <a:latin typeface="Arial"/>
                <a:cs typeface="Arial"/>
              </a:rPr>
              <a:t>conditions</a:t>
            </a:r>
            <a:r>
              <a:rPr sz="2400" spc="-135" dirty="0">
                <a:latin typeface="Arial"/>
                <a:cs typeface="Arial"/>
              </a:rPr>
              <a:t> </a:t>
            </a:r>
            <a:r>
              <a:rPr sz="2400" spc="-100" dirty="0">
                <a:latin typeface="Arial"/>
                <a:cs typeface="Arial"/>
              </a:rPr>
              <a:t>appearing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spc="-50" dirty="0">
                <a:latin typeface="Arial"/>
                <a:cs typeface="Arial"/>
              </a:rPr>
              <a:t>late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-35" dirty="0">
                <a:latin typeface="Arial"/>
                <a:cs typeface="Arial"/>
              </a:rPr>
              <a:t>in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-110" dirty="0">
                <a:latin typeface="Arial"/>
                <a:cs typeface="Arial"/>
              </a:rPr>
              <a:t>pregnancy.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ransition>
    <p:zoom dir="in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16</TotalTime>
  <Words>1575</Words>
  <Application>Microsoft Office PowerPoint</Application>
  <PresentationFormat>On-screen Show (4:3)</PresentationFormat>
  <Paragraphs>246</Paragraphs>
  <Slides>46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3" baseType="lpstr">
      <vt:lpstr>Arial</vt:lpstr>
      <vt:lpstr>Symbol</vt:lpstr>
      <vt:lpstr>Times New Roman</vt:lpstr>
      <vt:lpstr>Trebuchet MS</vt:lpstr>
      <vt:lpstr>Verdana</vt:lpstr>
      <vt:lpstr>Wingdings 2</vt:lpstr>
      <vt:lpstr>Aspect</vt:lpstr>
      <vt:lpstr>PowerPoint Presentation</vt:lpstr>
      <vt:lpstr>Definition</vt:lpstr>
      <vt:lpstr>PowerPoint Presentation</vt:lpstr>
      <vt:lpstr>IUGR Facts</vt:lpstr>
      <vt:lpstr>Normal Fetal Growth</vt:lpstr>
      <vt:lpstr>Normal Intrauterine Growth</vt:lpstr>
      <vt:lpstr>Fetal Growth Indices</vt:lpstr>
      <vt:lpstr>Classification of Inrauterine Growth Restriction</vt:lpstr>
      <vt:lpstr>Symmetrical IUGR</vt:lpstr>
      <vt:lpstr>Aetiology</vt:lpstr>
      <vt:lpstr>PowerPoint Presentation</vt:lpstr>
      <vt:lpstr>PowerPoint Presentation</vt:lpstr>
      <vt:lpstr>PowerPoint Presentation</vt:lpstr>
      <vt:lpstr>B. Placental causes</vt:lpstr>
      <vt:lpstr>C. Maternal Causes</vt:lpstr>
      <vt:lpstr>Maternal diseases like</vt:lpstr>
      <vt:lpstr>PowerPoint Presentation</vt:lpstr>
      <vt:lpstr>PowerPoint Presentation</vt:lpstr>
      <vt:lpstr>Diagnosis of IUGR</vt:lpstr>
      <vt:lpstr>PowerPoint Presentation</vt:lpstr>
      <vt:lpstr>Diagnosis of IUGR</vt:lpstr>
      <vt:lpstr>Sonographic evaluation-</vt:lpstr>
      <vt:lpstr>ii. Abdominal circumference AC and fetal wt are  most accurate ultrasound parameters for  diagnosis of IUGR.</vt:lpstr>
      <vt:lpstr> Placental Morphology: Acceleration of  placental maturation may occur with IUGR .</vt:lpstr>
      <vt:lpstr>Doppler Ultrasonography</vt:lpstr>
      <vt:lpstr>PowerPoint Presentation</vt:lpstr>
      <vt:lpstr>Ductus venosus doppler</vt:lpstr>
      <vt:lpstr>Sequential changes of doppler studies in decompensating fetal  growth restriction</vt:lpstr>
      <vt:lpstr>Placental magnetic resonance  imaging :</vt:lpstr>
      <vt:lpstr>Neonatal Assessment</vt:lpstr>
      <vt:lpstr>MANAGEMENT</vt:lpstr>
      <vt:lpstr>MANAGEMENT</vt:lpstr>
      <vt:lpstr>Laboratory investigations</vt:lpstr>
      <vt:lpstr>Fetal evaluation</vt:lpstr>
      <vt:lpstr>Treatment of underlying cause</vt:lpstr>
      <vt:lpstr>General Management</vt:lpstr>
      <vt:lpstr>Pharmacological therapy</vt:lpstr>
      <vt:lpstr>Delivery</vt:lpstr>
      <vt:lpstr>Mode of Delivery</vt:lpstr>
      <vt:lpstr>Management of new born</vt:lpstr>
      <vt:lpstr>COMPLICATIONS</vt:lpstr>
      <vt:lpstr>PowerPoint Presentation</vt:lpstr>
      <vt:lpstr>PowerPoint Presentation</vt:lpstr>
      <vt:lpstr>PowerPoint Presentation</vt:lpstr>
      <vt:lpstr>Prognosis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 GEETHI S GOPINATH MD (HOM) PART II</dc:title>
  <dc:creator>OBG</dc:creator>
  <cp:lastModifiedBy>Lib Lab One</cp:lastModifiedBy>
  <cp:revision>4</cp:revision>
  <dcterms:created xsi:type="dcterms:W3CDTF">2018-09-13T09:35:31Z</dcterms:created>
  <dcterms:modified xsi:type="dcterms:W3CDTF">2021-01-06T04:28:29Z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2015-09-07T00:00:00Z</vt:filetime>
  </property>
  <property fmtid="{D5CDD505-2E9C-101B-9397-08002B2CF9AE}" pid="3" name="Creator">
    <vt:lpwstr>pdftk 1.44 - www.pdftk.com</vt:lpwstr>
  </property>
  <property fmtid="{D5CDD505-2E9C-101B-9397-08002B2CF9AE}" pid="4" name="LastSaved">
    <vt:filetime>2018-09-13T00:00:00Z</vt:filetime>
  </property>
</Properties>
</file>